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9" r:id="rId7"/>
    <p:sldId id="270" r:id="rId8"/>
    <p:sldId id="271" r:id="rId9"/>
    <p:sldId id="273" r:id="rId10"/>
    <p:sldId id="274" r:id="rId11"/>
    <p:sldId id="272" r:id="rId12"/>
    <p:sldId id="262" r:id="rId13"/>
    <p:sldId id="275" r:id="rId14"/>
    <p:sldId id="276" r:id="rId15"/>
    <p:sldId id="263" r:id="rId16"/>
    <p:sldId id="264" r:id="rId17"/>
    <p:sldId id="265" r:id="rId18"/>
    <p:sldId id="277" r:id="rId19"/>
    <p:sldId id="278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F8E9-F313-426A-8E00-C5DB96E795E6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D151-128D-4FB6-93C1-C3A1B6AE1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73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F8E9-F313-426A-8E00-C5DB96E795E6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D151-128D-4FB6-93C1-C3A1B6AE1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74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F8E9-F313-426A-8E00-C5DB96E795E6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D151-128D-4FB6-93C1-C3A1B6AE1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F8E9-F313-426A-8E00-C5DB96E795E6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D151-128D-4FB6-93C1-C3A1B6AE1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42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F8E9-F313-426A-8E00-C5DB96E795E6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D151-128D-4FB6-93C1-C3A1B6AE1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6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F8E9-F313-426A-8E00-C5DB96E795E6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D151-128D-4FB6-93C1-C3A1B6AE1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258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F8E9-F313-426A-8E00-C5DB96E795E6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D151-128D-4FB6-93C1-C3A1B6AE1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982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F8E9-F313-426A-8E00-C5DB96E795E6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D151-128D-4FB6-93C1-C3A1B6AE1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519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F8E9-F313-426A-8E00-C5DB96E795E6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D151-128D-4FB6-93C1-C3A1B6AE1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832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F8E9-F313-426A-8E00-C5DB96E795E6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D151-128D-4FB6-93C1-C3A1B6AE1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534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F8E9-F313-426A-8E00-C5DB96E795E6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D151-128D-4FB6-93C1-C3A1B6AE1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327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DF8E9-F313-426A-8E00-C5DB96E795E6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DD151-128D-4FB6-93C1-C3A1B6AE1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64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lena692007@yandex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23.edu-reg.ru/shellserver?id=32399&amp;module_id=1317460#1317460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b.ru/misc/i/gallery/25789/634778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1" y="1059582"/>
            <a:ext cx="89644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Добрый день!</a:t>
            </a:r>
          </a:p>
          <a:p>
            <a:pPr algn="ctr"/>
            <a:r>
              <a:rPr lang="ru-RU" sz="2800" b="1" dirty="0" smtClean="0"/>
              <a:t>Тема урока</a:t>
            </a:r>
            <a:r>
              <a:rPr lang="ru-RU" sz="3200" b="1" dirty="0" smtClean="0"/>
              <a:t>: </a:t>
            </a:r>
            <a:r>
              <a:rPr lang="ru-RU" sz="2800" b="1" dirty="0" smtClean="0"/>
              <a:t>«Типы химических реакций </a:t>
            </a:r>
          </a:p>
          <a:p>
            <a:pPr algn="ctr"/>
            <a:r>
              <a:rPr lang="ru-RU" sz="2800" b="1" dirty="0" smtClean="0"/>
              <a:t>в органической химии»</a:t>
            </a:r>
          </a:p>
          <a:p>
            <a:r>
              <a:rPr lang="ru-RU" dirty="0"/>
              <a:t>Для изучения темы необходимо рассмотреть теорию, составить конспект, ответить на вопросы. Отправить фотоотчет на мою электронную почту до </a:t>
            </a:r>
            <a:r>
              <a:rPr lang="ru-RU" b="1" dirty="0"/>
              <a:t>15.00: </a:t>
            </a:r>
            <a:r>
              <a:rPr lang="en-US" u="sng" dirty="0" err="1">
                <a:hlinkClick r:id="rId3"/>
              </a:rPr>
              <a:t>elena</a:t>
            </a:r>
            <a:r>
              <a:rPr lang="ru-RU" u="sng" dirty="0">
                <a:hlinkClick r:id="rId3"/>
              </a:rPr>
              <a:t>692007@</a:t>
            </a:r>
            <a:r>
              <a:rPr lang="en-US" u="sng" dirty="0" err="1">
                <a:hlinkClick r:id="rId3"/>
              </a:rPr>
              <a:t>yandex</a:t>
            </a:r>
            <a:r>
              <a:rPr lang="ru-RU" u="sng" dirty="0">
                <a:hlinkClick r:id="rId3"/>
              </a:rPr>
              <a:t>.</a:t>
            </a:r>
            <a:r>
              <a:rPr lang="en-US" u="sng" dirty="0" err="1" smtClean="0">
                <a:hlinkClick r:id="rId3"/>
              </a:rPr>
              <a:t>ru</a:t>
            </a:r>
            <a:r>
              <a:rPr lang="ru-RU" u="sng" dirty="0" smtClean="0"/>
              <a:t>      </a:t>
            </a:r>
            <a:r>
              <a:rPr lang="ru-RU" b="1" u="sng" dirty="0" smtClean="0"/>
              <a:t>Обязательно </a:t>
            </a:r>
            <a:r>
              <a:rPr lang="ru-RU" b="1" u="sng" dirty="0"/>
              <a:t>в отчете указываем </a:t>
            </a:r>
            <a:r>
              <a:rPr lang="ru-RU" b="1" u="sng" dirty="0" smtClean="0"/>
              <a:t>дату</a:t>
            </a:r>
          </a:p>
          <a:p>
            <a:endParaRPr lang="ru-RU" b="1" u="sng" dirty="0" smtClean="0"/>
          </a:p>
          <a:p>
            <a:r>
              <a:rPr lang="ru-RU" b="1" dirty="0"/>
              <a:t>Цели </a:t>
            </a:r>
            <a:r>
              <a:rPr lang="ru-RU" b="1" dirty="0" err="1"/>
              <a:t>урока</a:t>
            </a:r>
            <a:r>
              <a:rPr lang="ru-RU" b="1" dirty="0" err="1" smtClean="0"/>
              <a:t>:</a:t>
            </a:r>
            <a:r>
              <a:rPr lang="ru-RU" dirty="0" err="1" smtClean="0"/>
              <a:t>.изучить</a:t>
            </a:r>
            <a:r>
              <a:rPr lang="ru-RU" dirty="0" smtClean="0"/>
              <a:t> </a:t>
            </a:r>
            <a:r>
              <a:rPr lang="ru-RU" dirty="0"/>
              <a:t>типы реакций в органической химии, основываясь на знания обучающихся о типах реакций в неорганической химии и их сравнении с типами реакций в органической.</a:t>
            </a:r>
          </a:p>
          <a:p>
            <a:endParaRPr lang="ru-RU" dirty="0"/>
          </a:p>
          <a:p>
            <a:pPr algn="ctr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6316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b.ru/misc/i/gallery/25789/634778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-108520" y="339502"/>
            <a:ext cx="4572000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 направлению и конечному продукту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347614"/>
            <a:ext cx="3317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400" b="1" dirty="0"/>
              <a:t>р</a:t>
            </a:r>
            <a:r>
              <a:rPr lang="ru-RU" sz="2400" b="1" dirty="0" smtClean="0"/>
              <a:t>еакции замещения;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2110085"/>
            <a:ext cx="3883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400" b="1" dirty="0"/>
              <a:t>р</a:t>
            </a:r>
            <a:r>
              <a:rPr lang="ru-RU" sz="2400" b="1" dirty="0" smtClean="0"/>
              <a:t>еакции присоединения;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2787774"/>
            <a:ext cx="3340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400" b="1" dirty="0"/>
              <a:t>р</a:t>
            </a:r>
            <a:r>
              <a:rPr lang="ru-RU" sz="2400" b="1" dirty="0" smtClean="0"/>
              <a:t>еакции отщепления</a:t>
            </a:r>
          </a:p>
          <a:p>
            <a:r>
              <a:rPr lang="ru-RU" sz="2400" b="1" dirty="0" smtClean="0"/>
              <a:t>(элиминирования);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3723878"/>
            <a:ext cx="3352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400" b="1" dirty="0"/>
              <a:t>р</a:t>
            </a:r>
            <a:r>
              <a:rPr lang="ru-RU" sz="2400" b="1" dirty="0" smtClean="0"/>
              <a:t>еакции окисления и</a:t>
            </a:r>
          </a:p>
          <a:p>
            <a:r>
              <a:rPr lang="ru-RU" sz="2400" b="1" dirty="0"/>
              <a:t>в</a:t>
            </a:r>
            <a:r>
              <a:rPr lang="ru-RU" sz="2400" b="1" dirty="0" smtClean="0"/>
              <a:t>осстановления.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436096" y="411510"/>
            <a:ext cx="2939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Реакции замещения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1131590"/>
            <a:ext cx="43506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</a:t>
            </a:r>
            <a:r>
              <a:rPr lang="ru-RU" sz="2000" dirty="0" smtClean="0"/>
              <a:t>ротекают </a:t>
            </a:r>
            <a:r>
              <a:rPr lang="ru-RU" sz="2000" dirty="0"/>
              <a:t>с заменой атома или группы атомов на другой атом или группу.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2355726"/>
            <a:ext cx="43304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</a:t>
            </a:r>
            <a:r>
              <a:rPr lang="ru-RU" sz="2000" dirty="0"/>
              <a:t>результате данных реакций образуются два различных продукта.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3363838"/>
            <a:ext cx="4320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Это реакции галогенирования и </a:t>
            </a:r>
            <a:r>
              <a:rPr lang="ru-RU" sz="2000" dirty="0" err="1"/>
              <a:t>нитрирования</a:t>
            </a:r>
            <a:r>
              <a:rPr lang="ru-RU" sz="2000" dirty="0"/>
              <a:t> </a:t>
            </a:r>
            <a:r>
              <a:rPr lang="ru-RU" sz="2000" dirty="0" err="1"/>
              <a:t>алканов</a:t>
            </a:r>
            <a:r>
              <a:rPr lang="ru-RU" sz="2000" dirty="0"/>
              <a:t>, этерификации и </a:t>
            </a:r>
            <a:r>
              <a:rPr lang="ru-RU" sz="2000" dirty="0" err="1"/>
              <a:t>алкилирования</a:t>
            </a:r>
            <a:r>
              <a:rPr lang="ru-RU" sz="2000" dirty="0"/>
              <a:t> карбоновых кислот.</a:t>
            </a:r>
          </a:p>
        </p:txBody>
      </p:sp>
    </p:spTree>
    <p:extLst>
      <p:ext uri="{BB962C8B-B14F-4D97-AF65-F5344CB8AC3E}">
        <p14:creationId xmlns:p14="http://schemas.microsoft.com/office/powerpoint/2010/main" val="366776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b.ru/misc/i/gallery/25789/634778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71694" y="195486"/>
            <a:ext cx="3400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Реакции замещения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31590"/>
            <a:ext cx="5501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CH</a:t>
            </a:r>
            <a:r>
              <a:rPr lang="en-US" sz="2800" baseline="-25000" dirty="0"/>
              <a:t>3</a:t>
            </a:r>
            <a:r>
              <a:rPr lang="en-US" sz="2800" dirty="0"/>
              <a:t> – CH</a:t>
            </a:r>
            <a:r>
              <a:rPr lang="en-US" sz="2800" baseline="-25000" dirty="0"/>
              <a:t>3</a:t>
            </a:r>
            <a:r>
              <a:rPr lang="en-US" sz="2800" dirty="0"/>
              <a:t> + </a:t>
            </a:r>
            <a:r>
              <a:rPr lang="en-US" sz="2800" dirty="0">
                <a:solidFill>
                  <a:srgbClr val="C00000"/>
                </a:solidFill>
              </a:rPr>
              <a:t>Br</a:t>
            </a:r>
            <a:r>
              <a:rPr lang="en-US" sz="2800" baseline="-25000" dirty="0">
                <a:solidFill>
                  <a:srgbClr val="C00000"/>
                </a:solidFill>
              </a:rPr>
              <a:t>2</a:t>
            </a:r>
            <a:r>
              <a:rPr lang="en-US" sz="2800" dirty="0"/>
              <a:t> → CH</a:t>
            </a:r>
            <a:r>
              <a:rPr lang="en-US" sz="2800" baseline="-25000" dirty="0"/>
              <a:t>3</a:t>
            </a:r>
            <a:r>
              <a:rPr lang="en-US" sz="2800" dirty="0"/>
              <a:t> – C</a:t>
            </a:r>
            <a:r>
              <a:rPr lang="en-US" sz="2800" dirty="0">
                <a:solidFill>
                  <a:srgbClr val="C00000"/>
                </a:solidFill>
              </a:rPr>
              <a:t>H</a:t>
            </a:r>
            <a:r>
              <a:rPr lang="en-US" sz="2800" baseline="-25000" dirty="0">
                <a:solidFill>
                  <a:srgbClr val="C00000"/>
                </a:solidFill>
              </a:rPr>
              <a:t>2</a:t>
            </a:r>
            <a:r>
              <a:rPr lang="en-US" sz="2800" dirty="0">
                <a:solidFill>
                  <a:srgbClr val="C00000"/>
                </a:solidFill>
              </a:rPr>
              <a:t>Br</a:t>
            </a:r>
            <a:r>
              <a:rPr lang="en-US" sz="2800" dirty="0"/>
              <a:t> + </a:t>
            </a:r>
            <a:r>
              <a:rPr lang="en-US" sz="2800" dirty="0" err="1"/>
              <a:t>HBr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203848" y="1563638"/>
            <a:ext cx="1235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990033"/>
                </a:solidFill>
              </a:rPr>
              <a:t>бромэтан</a:t>
            </a:r>
            <a:endParaRPr lang="ru-RU" sz="2000" dirty="0">
              <a:solidFill>
                <a:srgbClr val="99003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008" y="1563638"/>
            <a:ext cx="1828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solidFill>
                  <a:srgbClr val="990033"/>
                </a:solidFill>
              </a:rPr>
              <a:t>бромоводород</a:t>
            </a:r>
            <a:endParaRPr lang="ru-RU" sz="2000" dirty="0">
              <a:solidFill>
                <a:srgbClr val="990033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427734"/>
            <a:ext cx="4953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C</a:t>
            </a:r>
            <a:r>
              <a:rPr lang="en-US" sz="2800" baseline="-25000" dirty="0"/>
              <a:t>2</a:t>
            </a:r>
            <a:r>
              <a:rPr lang="en-US" sz="2800" dirty="0"/>
              <a:t>H</a:t>
            </a:r>
            <a:r>
              <a:rPr lang="en-US" sz="2800" baseline="-25000" dirty="0"/>
              <a:t>5</a:t>
            </a:r>
            <a:r>
              <a:rPr lang="en-US" sz="2800" dirty="0">
                <a:solidFill>
                  <a:srgbClr val="C00000"/>
                </a:solidFill>
              </a:rPr>
              <a:t>Cl</a:t>
            </a:r>
            <a:r>
              <a:rPr lang="en-US" sz="2800" dirty="0"/>
              <a:t> + </a:t>
            </a:r>
            <a:r>
              <a:rPr lang="en-US" sz="2800" dirty="0" err="1"/>
              <a:t>Na</a:t>
            </a:r>
            <a:r>
              <a:rPr lang="en-US" sz="2800" dirty="0" err="1">
                <a:solidFill>
                  <a:srgbClr val="C00000"/>
                </a:solidFill>
              </a:rPr>
              <a:t>OH</a:t>
            </a:r>
            <a:r>
              <a:rPr lang="en-US" sz="2800" dirty="0"/>
              <a:t> → C</a:t>
            </a:r>
            <a:r>
              <a:rPr lang="en-US" sz="2800" baseline="-25000" dirty="0"/>
              <a:t>2</a:t>
            </a:r>
            <a:r>
              <a:rPr lang="en-US" sz="2800" dirty="0"/>
              <a:t>H</a:t>
            </a:r>
            <a:r>
              <a:rPr lang="en-US" sz="2800" baseline="-25000" dirty="0"/>
              <a:t>5</a:t>
            </a:r>
            <a:r>
              <a:rPr lang="en-US" sz="2800" dirty="0"/>
              <a:t>OH + </a:t>
            </a:r>
            <a:r>
              <a:rPr lang="en-US" sz="2800" dirty="0" err="1"/>
              <a:t>NaCl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059832" y="2859782"/>
            <a:ext cx="918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990033"/>
                </a:solidFill>
              </a:rPr>
              <a:t>этанол</a:t>
            </a:r>
            <a:endParaRPr lang="ru-RU" sz="2000" dirty="0">
              <a:solidFill>
                <a:srgbClr val="99003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6" y="2859782"/>
            <a:ext cx="1788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990033"/>
                </a:solidFill>
              </a:rPr>
              <a:t>х</a:t>
            </a:r>
            <a:r>
              <a:rPr lang="ru-RU" sz="2000" dirty="0" smtClean="0">
                <a:solidFill>
                  <a:srgbClr val="990033"/>
                </a:solidFill>
              </a:rPr>
              <a:t>лорид натрия</a:t>
            </a:r>
            <a:endParaRPr lang="ru-RU" sz="2000" dirty="0">
              <a:solidFill>
                <a:srgbClr val="99003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9712" y="4299942"/>
            <a:ext cx="1468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990033"/>
                </a:solidFill>
              </a:rPr>
              <a:t>хлорбензол</a:t>
            </a:r>
            <a:endParaRPr lang="ru-RU" sz="2000" dirty="0">
              <a:solidFill>
                <a:srgbClr val="99003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19872" y="4299942"/>
            <a:ext cx="1761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solidFill>
                  <a:srgbClr val="990033"/>
                </a:solidFill>
              </a:rPr>
              <a:t>хлороводород</a:t>
            </a:r>
            <a:endParaRPr lang="ru-RU" sz="2000" dirty="0">
              <a:solidFill>
                <a:srgbClr val="990033"/>
              </a:solidFill>
            </a:endParaRPr>
          </a:p>
        </p:txBody>
      </p:sp>
      <p:pic>
        <p:nvPicPr>
          <p:cNvPr id="1032" name="Picture 8" descr="http://www.clipartlord.com/wp-content/uploads/2014/08/professor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15566"/>
            <a:ext cx="2830517" cy="415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251520" y="3723878"/>
            <a:ext cx="3841116" cy="667236"/>
            <a:chOff x="251520" y="3723878"/>
            <a:chExt cx="3841116" cy="667236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51520" y="3867894"/>
              <a:ext cx="384111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/>
                <a:t>C</a:t>
              </a:r>
              <a:r>
                <a:rPr lang="ru-RU" sz="2800" baseline="-25000" dirty="0"/>
                <a:t>6</a:t>
              </a:r>
              <a:r>
                <a:rPr lang="en-US" sz="2800" dirty="0" smtClean="0"/>
                <a:t>H</a:t>
              </a:r>
              <a:r>
                <a:rPr lang="ru-RU" sz="2800" baseline="-25000" dirty="0"/>
                <a:t>6</a:t>
              </a:r>
              <a:r>
                <a:rPr lang="en-US" sz="2800" dirty="0" smtClean="0"/>
                <a:t> </a:t>
              </a:r>
              <a:r>
                <a:rPr lang="en-US" sz="2800" dirty="0"/>
                <a:t>+ </a:t>
              </a:r>
              <a:r>
                <a:rPr lang="en-US" sz="2800" dirty="0" smtClean="0">
                  <a:solidFill>
                    <a:srgbClr val="C00000"/>
                  </a:solidFill>
                </a:rPr>
                <a:t>Cl</a:t>
              </a:r>
              <a:r>
                <a:rPr lang="en-US" sz="2800" baseline="-25000" dirty="0" smtClean="0">
                  <a:solidFill>
                    <a:srgbClr val="C00000"/>
                  </a:solidFill>
                </a:rPr>
                <a:t>2</a:t>
              </a:r>
              <a:r>
                <a:rPr lang="en-US" sz="2800" dirty="0" smtClean="0"/>
                <a:t> </a:t>
              </a:r>
              <a:r>
                <a:rPr lang="en-US" sz="2800" dirty="0"/>
                <a:t>→ </a:t>
              </a:r>
              <a:r>
                <a:rPr lang="en-US" sz="2800" dirty="0" smtClean="0"/>
                <a:t>C</a:t>
              </a:r>
              <a:r>
                <a:rPr lang="en-US" sz="2800" baseline="-25000" dirty="0" smtClean="0"/>
                <a:t>6</a:t>
              </a:r>
              <a:r>
                <a:rPr lang="en-US" sz="2800" dirty="0" smtClean="0">
                  <a:solidFill>
                    <a:srgbClr val="C00000"/>
                  </a:solidFill>
                </a:rPr>
                <a:t>H</a:t>
              </a:r>
              <a:r>
                <a:rPr lang="en-US" sz="2800" baseline="-25000" dirty="0" smtClean="0">
                  <a:solidFill>
                    <a:srgbClr val="C00000"/>
                  </a:solidFill>
                </a:rPr>
                <a:t>5</a:t>
              </a:r>
              <a:r>
                <a:rPr lang="en-US" sz="2800" dirty="0" smtClean="0">
                  <a:solidFill>
                    <a:srgbClr val="C00000"/>
                  </a:solidFill>
                </a:rPr>
                <a:t>Cl</a:t>
              </a:r>
              <a:r>
                <a:rPr lang="en-US" sz="2800" dirty="0" smtClean="0"/>
                <a:t> </a:t>
              </a:r>
              <a:r>
                <a:rPr lang="en-US" sz="2800" dirty="0"/>
                <a:t>+ </a:t>
              </a:r>
              <a:r>
                <a:rPr lang="en-US" sz="2800" dirty="0" err="1"/>
                <a:t>H</a:t>
              </a:r>
              <a:r>
                <a:rPr lang="en-US" sz="2800" dirty="0" err="1" smtClean="0"/>
                <a:t>Cl</a:t>
              </a:r>
              <a:endParaRPr lang="ru-RU" sz="28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91680" y="3723878"/>
              <a:ext cx="556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Кат.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35735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b.ru/misc/i/gallery/25789/634778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42534" y="195486"/>
            <a:ext cx="4058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Реакции присоединения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843558"/>
            <a:ext cx="15135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– C = C – </a:t>
            </a:r>
            <a:endParaRPr lang="ru-RU" sz="2800" b="1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1691680" y="987574"/>
            <a:ext cx="864096" cy="2880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843558"/>
            <a:ext cx="1431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– C – C –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491630"/>
            <a:ext cx="15135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– C ≡ C – </a:t>
            </a:r>
            <a:endParaRPr lang="ru-RU" sz="2800" b="1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1691680" y="1635646"/>
            <a:ext cx="864096" cy="2880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699792" y="1491630"/>
            <a:ext cx="1431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– C = C –</a:t>
            </a:r>
            <a:endParaRPr lang="ru-RU" sz="2800" b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899592" y="987574"/>
            <a:ext cx="82931" cy="28803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27534"/>
            <a:ext cx="2664296" cy="146802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51520" y="2283718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Р</a:t>
            </a:r>
            <a:r>
              <a:rPr lang="ru-RU" sz="2400" b="1" dirty="0" smtClean="0">
                <a:solidFill>
                  <a:srgbClr val="C00000"/>
                </a:solidFill>
              </a:rPr>
              <a:t>еакции </a:t>
            </a:r>
            <a:r>
              <a:rPr lang="ru-RU" sz="2400" b="1" dirty="0">
                <a:solidFill>
                  <a:srgbClr val="C00000"/>
                </a:solidFill>
              </a:rPr>
              <a:t>гидрирования </a:t>
            </a:r>
            <a:r>
              <a:rPr lang="ru-RU" sz="2400" dirty="0"/>
              <a:t>– </a:t>
            </a:r>
            <a:r>
              <a:rPr lang="ru-RU" sz="2400" dirty="0" smtClean="0"/>
              <a:t>присоединения водорода.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2931790"/>
            <a:ext cx="6136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Реакции гидратации </a:t>
            </a:r>
            <a:r>
              <a:rPr lang="ru-RU" sz="2400" dirty="0"/>
              <a:t>– </a:t>
            </a:r>
            <a:r>
              <a:rPr lang="ru-RU" sz="2400" dirty="0" smtClean="0"/>
              <a:t>присоединения воды.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3507854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Р</a:t>
            </a:r>
            <a:r>
              <a:rPr lang="ru-RU" sz="2400" b="1" dirty="0" smtClean="0">
                <a:solidFill>
                  <a:srgbClr val="C00000"/>
                </a:solidFill>
              </a:rPr>
              <a:t>еакции </a:t>
            </a:r>
            <a:r>
              <a:rPr lang="ru-RU" sz="2400" b="1" dirty="0" err="1">
                <a:solidFill>
                  <a:srgbClr val="C00000"/>
                </a:solidFill>
              </a:rPr>
              <a:t>гидрогалогенирования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dirty="0"/>
              <a:t>– </a:t>
            </a:r>
            <a:r>
              <a:rPr lang="ru-RU" sz="2400" dirty="0" smtClean="0"/>
              <a:t>присоединения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4011910"/>
            <a:ext cx="2909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/>
              <a:t>галогеноводородов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4360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1" grpId="0" animBg="1"/>
      <p:bldP spid="12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b.ru/misc/i/gallery/25789/634778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42534" y="195486"/>
            <a:ext cx="4058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Реакции присоединения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915566"/>
            <a:ext cx="4934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CH</a:t>
            </a:r>
            <a:r>
              <a:rPr lang="en-US" sz="2800" baseline="-25000" dirty="0"/>
              <a:t>2</a:t>
            </a:r>
            <a:r>
              <a:rPr lang="en-US" sz="2800" dirty="0"/>
              <a:t> = CH</a:t>
            </a:r>
            <a:r>
              <a:rPr lang="en-US" sz="2800" baseline="-25000" dirty="0"/>
              <a:t>2</a:t>
            </a:r>
            <a:r>
              <a:rPr lang="en-US" sz="2800" dirty="0"/>
              <a:t> + Br</a:t>
            </a:r>
            <a:r>
              <a:rPr lang="en-US" sz="2800" baseline="-25000" dirty="0"/>
              <a:t>2</a:t>
            </a:r>
            <a:r>
              <a:rPr lang="en-US" sz="2800" dirty="0"/>
              <a:t> → CH</a:t>
            </a:r>
            <a:r>
              <a:rPr lang="en-US" sz="2800" baseline="-25000" dirty="0"/>
              <a:t>2</a:t>
            </a:r>
            <a:r>
              <a:rPr lang="en-US" sz="2800" dirty="0"/>
              <a:t>Br – CH</a:t>
            </a:r>
            <a:r>
              <a:rPr lang="en-US" sz="2800" baseline="-25000" dirty="0"/>
              <a:t>2</a:t>
            </a:r>
            <a:r>
              <a:rPr lang="en-US" sz="2800" dirty="0"/>
              <a:t>Br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51520" y="1923678"/>
                <a:ext cx="5335115" cy="629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CH</a:t>
                </a:r>
                <a:r>
                  <a:rPr lang="en-US" sz="2800" baseline="-25000" dirty="0"/>
                  <a:t>2</a:t>
                </a:r>
                <a:r>
                  <a:rPr lang="en-US" sz="2800" dirty="0"/>
                  <a:t> = CH</a:t>
                </a:r>
                <a:r>
                  <a:rPr lang="en-US" sz="2800" baseline="-25000" dirty="0"/>
                  <a:t>2</a:t>
                </a:r>
                <a:r>
                  <a:rPr lang="en-US" sz="2800" dirty="0"/>
                  <a:t> + HOH </a:t>
                </a:r>
                <a:r>
                  <a:rPr lang="ru-RU" sz="2800" dirty="0" smtClean="0"/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ru-RU" sz="2800" i="1">
                                <a:latin typeface="Cambria Math"/>
                              </a:rPr>
                              <m:t>кат.</m:t>
                            </m:r>
                          </m:e>
                        </m:groupChr>
                      </m:e>
                    </m:box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CH</a:t>
                </a:r>
                <a:r>
                  <a:rPr lang="en-US" sz="2800" baseline="-25000" dirty="0"/>
                  <a:t>3</a:t>
                </a:r>
                <a:r>
                  <a:rPr lang="en-US" sz="2800" dirty="0"/>
                  <a:t> – CH</a:t>
                </a:r>
                <a:r>
                  <a:rPr lang="en-US" sz="2800" baseline="-25000" dirty="0"/>
                  <a:t>2</a:t>
                </a:r>
                <a:r>
                  <a:rPr lang="en-US" sz="2800" dirty="0"/>
                  <a:t>OH</a:t>
                </a:r>
                <a:endParaRPr lang="ru-RU" sz="28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923678"/>
                <a:ext cx="5335115" cy="629981"/>
              </a:xfrm>
              <a:prstGeom prst="rect">
                <a:avLst/>
              </a:prstGeom>
              <a:blipFill rotWithShape="1">
                <a:blip r:embed="rId4"/>
                <a:stretch>
                  <a:fillRect l="-2286" r="-457" b="-271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51520" y="2931790"/>
                <a:ext cx="6369051" cy="629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CH</a:t>
                </a:r>
                <a:r>
                  <a:rPr lang="ru-RU" sz="2800" baseline="-25000" dirty="0"/>
                  <a:t>3</a:t>
                </a:r>
                <a:r>
                  <a:rPr lang="en-US" sz="2800" dirty="0"/>
                  <a:t>CH</a:t>
                </a:r>
                <a:r>
                  <a:rPr lang="ru-RU" sz="2800" baseline="-25000" dirty="0"/>
                  <a:t>2</a:t>
                </a:r>
                <a:r>
                  <a:rPr lang="en-US" sz="2800" dirty="0"/>
                  <a:t>CH</a:t>
                </a:r>
                <a:r>
                  <a:rPr lang="ru-RU" sz="2800" baseline="-25000" dirty="0"/>
                  <a:t>2</a:t>
                </a:r>
                <a:r>
                  <a:rPr lang="en-US" sz="2800" dirty="0"/>
                  <a:t>CHO</a:t>
                </a:r>
                <a:r>
                  <a:rPr lang="ru-RU" sz="2800" dirty="0"/>
                  <a:t> + </a:t>
                </a:r>
                <a:r>
                  <a:rPr lang="en-US" sz="2800" dirty="0"/>
                  <a:t>H</a:t>
                </a:r>
                <a:r>
                  <a:rPr lang="ru-RU" sz="2800" baseline="-25000" dirty="0"/>
                  <a:t>2</a:t>
                </a:r>
                <a:r>
                  <a:rPr lang="ru-RU" sz="2800" dirty="0"/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ru-RU" sz="2800" i="1">
                                <a:latin typeface="Cambria Math"/>
                              </a:rPr>
                              <m:t>кат.</m:t>
                            </m:r>
                          </m:e>
                        </m:groupChr>
                      </m:e>
                    </m:box>
                  </m:oMath>
                </a14:m>
                <a:r>
                  <a:rPr lang="en-US" sz="2800" dirty="0"/>
                  <a:t> CH</a:t>
                </a:r>
                <a:r>
                  <a:rPr lang="ru-RU" sz="2800" baseline="-25000" dirty="0"/>
                  <a:t>3</a:t>
                </a:r>
                <a:r>
                  <a:rPr lang="en-US" sz="2800" dirty="0"/>
                  <a:t>CH</a:t>
                </a:r>
                <a:r>
                  <a:rPr lang="ru-RU" sz="2800" baseline="-25000" dirty="0"/>
                  <a:t>2</a:t>
                </a:r>
                <a:r>
                  <a:rPr lang="en-US" sz="2800" dirty="0"/>
                  <a:t>CH</a:t>
                </a:r>
                <a:r>
                  <a:rPr lang="ru-RU" sz="2800" baseline="-25000" dirty="0"/>
                  <a:t>2</a:t>
                </a:r>
                <a:r>
                  <a:rPr lang="en-US" sz="2800" dirty="0"/>
                  <a:t>CH</a:t>
                </a:r>
                <a:r>
                  <a:rPr lang="ru-RU" sz="2800" baseline="-25000" dirty="0"/>
                  <a:t>2</a:t>
                </a:r>
                <a:r>
                  <a:rPr lang="ru-RU" sz="2800" dirty="0"/>
                  <a:t>ОН</a:t>
                </a: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931790"/>
                <a:ext cx="6369051" cy="629981"/>
              </a:xfrm>
              <a:prstGeom prst="rect">
                <a:avLst/>
              </a:prstGeom>
              <a:blipFill rotWithShape="1">
                <a:blip r:embed="rId5"/>
                <a:stretch>
                  <a:fillRect l="-1914" r="-2010" b="-271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28054" y="3939902"/>
                <a:ext cx="4343946" cy="659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n(CH</a:t>
                </a:r>
                <a:r>
                  <a:rPr lang="en-US" sz="2800" baseline="-25000" dirty="0"/>
                  <a:t>2</a:t>
                </a:r>
                <a:r>
                  <a:rPr lang="en-US" sz="2800" dirty="0"/>
                  <a:t> = CH</a:t>
                </a:r>
                <a:r>
                  <a:rPr lang="en-US" sz="2800" baseline="-25000" dirty="0"/>
                  <a:t>2</a:t>
                </a:r>
                <a:r>
                  <a:rPr lang="en-US" sz="2800" dirty="0"/>
                  <a:t>)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sty m:val="p"/>
                              </m:rPr>
                              <a:rPr lang="en-US" sz="2800" i="0">
                                <a:latin typeface="Cambria Math"/>
                              </a:rPr>
                              <m:t>t</m:t>
                            </m:r>
                          </m:e>
                        </m:groupChr>
                      </m:e>
                    </m:box>
                  </m:oMath>
                </a14:m>
                <a:r>
                  <a:rPr lang="en-US" sz="2800" dirty="0"/>
                  <a:t> (-CH</a:t>
                </a:r>
                <a:r>
                  <a:rPr lang="en-US" sz="2800" baseline="-25000" dirty="0"/>
                  <a:t>2</a:t>
                </a:r>
                <a:r>
                  <a:rPr lang="en-US" sz="2800" dirty="0"/>
                  <a:t> – CH</a:t>
                </a:r>
                <a:r>
                  <a:rPr lang="en-US" sz="2800" baseline="-25000" dirty="0"/>
                  <a:t>2</a:t>
                </a:r>
                <a:r>
                  <a:rPr lang="en-US" sz="2800" dirty="0"/>
                  <a:t>)</a:t>
                </a:r>
                <a:r>
                  <a:rPr lang="en-US" sz="2800" baseline="-25000" dirty="0"/>
                  <a:t>n</a:t>
                </a:r>
                <a:endParaRPr lang="ru-RU" sz="28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54" y="3939902"/>
                <a:ext cx="4343946" cy="659155"/>
              </a:xfrm>
              <a:prstGeom prst="rect">
                <a:avLst/>
              </a:prstGeom>
              <a:blipFill rotWithShape="1">
                <a:blip r:embed="rId6"/>
                <a:stretch>
                  <a:fillRect l="-2805" r="-3787" b="-259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987824" y="1347614"/>
            <a:ext cx="1918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990033"/>
                </a:solidFill>
              </a:rPr>
              <a:t>1,2-дибромэтан</a:t>
            </a:r>
            <a:endParaRPr lang="ru-RU" sz="2000" dirty="0">
              <a:solidFill>
                <a:srgbClr val="99003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1920" y="2371695"/>
            <a:ext cx="918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990033"/>
                </a:solidFill>
              </a:rPr>
              <a:t>этанол</a:t>
            </a:r>
            <a:endParaRPr lang="ru-RU" sz="2000" dirty="0">
              <a:solidFill>
                <a:srgbClr val="99003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9992" y="3507854"/>
            <a:ext cx="1265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990033"/>
                </a:solidFill>
              </a:rPr>
              <a:t>б</a:t>
            </a:r>
            <a:r>
              <a:rPr lang="ru-RU" sz="2000" dirty="0" smtClean="0">
                <a:solidFill>
                  <a:srgbClr val="990033"/>
                </a:solidFill>
              </a:rPr>
              <a:t>утанол-1</a:t>
            </a:r>
            <a:endParaRPr lang="ru-RU" sz="2000" dirty="0">
              <a:solidFill>
                <a:srgbClr val="99003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99792" y="4515966"/>
            <a:ext cx="1463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990033"/>
                </a:solidFill>
              </a:rPr>
              <a:t>полиэтилен</a:t>
            </a:r>
            <a:endParaRPr lang="ru-RU" sz="2000" dirty="0">
              <a:solidFill>
                <a:srgbClr val="990033"/>
              </a:solidFill>
            </a:endParaRPr>
          </a:p>
        </p:txBody>
      </p:sp>
      <p:pic>
        <p:nvPicPr>
          <p:cNvPr id="15" name="Picture 8" descr="http://www.clipartlord.com/wp-content/uploads/2014/08/professor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15566"/>
            <a:ext cx="2830517" cy="415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ая прямоугольная выноска 16"/>
          <p:cNvSpPr/>
          <p:nvPr/>
        </p:nvSpPr>
        <p:spPr>
          <a:xfrm>
            <a:off x="5796136" y="195486"/>
            <a:ext cx="3168352" cy="936104"/>
          </a:xfrm>
          <a:prstGeom prst="wedgeRoundRectCallout">
            <a:avLst>
              <a:gd name="adj1" fmla="val -19723"/>
              <a:gd name="adj2" fmla="val 8034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Реакции полимеризации – </a:t>
            </a:r>
          </a:p>
          <a:p>
            <a:r>
              <a:rPr lang="ru-RU" dirty="0"/>
              <a:t>это реакции </a:t>
            </a:r>
            <a:r>
              <a:rPr lang="ru-RU" dirty="0" smtClean="0"/>
              <a:t>присоединения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47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7" grpId="0" animBg="1"/>
      <p:bldP spid="1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b.ru/misc/i/gallery/25789/634778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32120" y="195486"/>
            <a:ext cx="7079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Реакции отщепления, или элиминирования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843558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 </a:t>
            </a:r>
            <a:r>
              <a:rPr lang="ru-RU" sz="2400" b="1" dirty="0"/>
              <a:t>реакциям отщепления</a:t>
            </a:r>
            <a:r>
              <a:rPr lang="ru-RU" sz="2400" dirty="0"/>
              <a:t>, или </a:t>
            </a:r>
            <a:r>
              <a:rPr lang="ru-RU" sz="2400" b="1" dirty="0"/>
              <a:t>элиминирования</a:t>
            </a:r>
            <a:r>
              <a:rPr lang="ru-RU" sz="2400" dirty="0"/>
              <a:t> относятся реакции, в ходе которых происходит отщепление атомов или </a:t>
            </a:r>
            <a:r>
              <a:rPr lang="ru-RU" sz="2400" dirty="0" smtClean="0"/>
              <a:t>групп </a:t>
            </a:r>
            <a:r>
              <a:rPr lang="ru-RU" sz="2400" dirty="0"/>
              <a:t>атомов от органических молекул, в результате которых образуются </a:t>
            </a:r>
            <a:r>
              <a:rPr lang="ru-RU" sz="2400" b="1" dirty="0"/>
              <a:t>кратные связи</a:t>
            </a:r>
            <a:r>
              <a:rPr lang="ru-RU" sz="2400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537033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Р</a:t>
            </a:r>
            <a:r>
              <a:rPr lang="ru-RU" sz="2400" b="1" dirty="0" smtClean="0">
                <a:solidFill>
                  <a:srgbClr val="C00000"/>
                </a:solidFill>
              </a:rPr>
              <a:t>еакции </a:t>
            </a:r>
            <a:r>
              <a:rPr lang="ru-RU" sz="2400" b="1" dirty="0">
                <a:solidFill>
                  <a:srgbClr val="C00000"/>
                </a:solidFill>
              </a:rPr>
              <a:t>дегидрирования </a:t>
            </a:r>
            <a:r>
              <a:rPr lang="ru-RU" sz="2400" dirty="0"/>
              <a:t>– </a:t>
            </a:r>
            <a:r>
              <a:rPr lang="ru-RU" sz="2400" dirty="0" smtClean="0"/>
              <a:t>реакции отщепления водорода.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219822"/>
            <a:ext cx="7187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Реакции дегидратации </a:t>
            </a:r>
            <a:r>
              <a:rPr lang="ru-RU" sz="2400" dirty="0"/>
              <a:t>– </a:t>
            </a:r>
            <a:r>
              <a:rPr lang="ru-RU" sz="2400" dirty="0" smtClean="0"/>
              <a:t>реакции отщепления воды.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867894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Реакции </a:t>
            </a:r>
            <a:r>
              <a:rPr lang="ru-RU" sz="2400" b="1" dirty="0" err="1" smtClean="0">
                <a:solidFill>
                  <a:srgbClr val="C00000"/>
                </a:solidFill>
              </a:rPr>
              <a:t>дегидрогалогенирования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dirty="0"/>
              <a:t>– </a:t>
            </a:r>
            <a:r>
              <a:rPr lang="ru-RU" sz="2400" dirty="0" smtClean="0"/>
              <a:t>реакции отщепления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299942"/>
            <a:ext cx="2909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/>
              <a:t>галогеноводородов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7032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b.ru/misc/i/gallery/25789/634778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32120" y="195486"/>
            <a:ext cx="7079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Реакции отщепления, или элиминирования</a:t>
            </a:r>
            <a:endParaRPr lang="ru-RU" sz="28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51520" y="771550"/>
                <a:ext cx="4740400" cy="5781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CH</a:t>
                </a:r>
                <a:r>
                  <a:rPr lang="en-US" sz="2400" baseline="-25000" dirty="0"/>
                  <a:t>3</a:t>
                </a:r>
                <a:r>
                  <a:rPr lang="en-US" sz="2400" dirty="0"/>
                  <a:t> – CH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– OH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t</m:t>
                            </m:r>
                            <m:r>
                              <a:rPr lang="en-US" sz="2400">
                                <a:latin typeface="Cambria Math"/>
                              </a:rPr>
                              <m:t>, кат.</m:t>
                            </m:r>
                          </m:e>
                        </m:groupChr>
                      </m:e>
                    </m:box>
                  </m:oMath>
                </a14:m>
                <a:r>
                  <a:rPr lang="en-US" sz="2400" dirty="0"/>
                  <a:t> </a:t>
                </a:r>
                <a:r>
                  <a:rPr lang="ru-RU" sz="2400" dirty="0"/>
                  <a:t>С</a:t>
                </a:r>
                <a:r>
                  <a:rPr lang="en-US" sz="2400" dirty="0"/>
                  <a:t>H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C00000"/>
                    </a:solidFill>
                  </a:rPr>
                  <a:t>=</a:t>
                </a:r>
                <a:r>
                  <a:rPr lang="en-US" sz="2400" dirty="0"/>
                  <a:t> CH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+ H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O</a:t>
                </a:r>
                <a:endParaRPr lang="ru-RU" sz="24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4740400" cy="578172"/>
              </a:xfrm>
              <a:prstGeom prst="rect">
                <a:avLst/>
              </a:prstGeom>
              <a:blipFill rotWithShape="1">
                <a:blip r:embed="rId4"/>
                <a:stretch>
                  <a:fillRect l="-1928" r="-2442" b="-244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51520" y="1563638"/>
                <a:ext cx="8640960" cy="5931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CH</a:t>
                </a:r>
                <a:r>
                  <a:rPr lang="en-US" sz="2400" baseline="-25000" dirty="0"/>
                  <a:t>3</a:t>
                </a:r>
                <a:r>
                  <a:rPr lang="en-US" sz="2400" dirty="0"/>
                  <a:t> – CH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– CH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Br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ru-RU" sz="2400" i="1">
                                <a:latin typeface="Cambria Math"/>
                              </a:rPr>
                              <m:t>спирт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.  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р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р щёлочи</m:t>
                            </m:r>
                          </m:e>
                        </m:groupChr>
                      </m:e>
                    </m:box>
                  </m:oMath>
                </a14:m>
                <a:r>
                  <a:rPr lang="en-US" sz="2400" dirty="0"/>
                  <a:t> CH</a:t>
                </a:r>
                <a:r>
                  <a:rPr lang="en-US" sz="2400" baseline="-25000" dirty="0"/>
                  <a:t>3</a:t>
                </a:r>
                <a:r>
                  <a:rPr lang="en-US" sz="2400" dirty="0"/>
                  <a:t> – CH </a:t>
                </a:r>
                <a:r>
                  <a:rPr lang="en-US" sz="2400" dirty="0">
                    <a:solidFill>
                      <a:srgbClr val="C00000"/>
                    </a:solidFill>
                  </a:rPr>
                  <a:t>=</a:t>
                </a:r>
                <a:r>
                  <a:rPr lang="en-US" sz="2400" dirty="0"/>
                  <a:t> CH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+ </a:t>
                </a:r>
                <a:r>
                  <a:rPr lang="en-US" sz="2400" dirty="0" err="1"/>
                  <a:t>HBr</a:t>
                </a:r>
                <a:endParaRPr lang="ru-RU" sz="24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563638"/>
                <a:ext cx="8640960" cy="593111"/>
              </a:xfrm>
              <a:prstGeom prst="rect">
                <a:avLst/>
              </a:prstGeom>
              <a:blipFill rotWithShape="1">
                <a:blip r:embed="rId5"/>
                <a:stretch>
                  <a:fillRect l="-1058" b="-226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51520" y="2499742"/>
                <a:ext cx="8892480" cy="5781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/>
                  <a:t>CH</a:t>
                </a:r>
                <a:r>
                  <a:rPr lang="en-US" sz="2400" baseline="-25000" dirty="0"/>
                  <a:t>3</a:t>
                </a:r>
                <a:r>
                  <a:rPr lang="en-US" sz="2400" dirty="0"/>
                  <a:t>CH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CH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CH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Br + </a:t>
                </a:r>
                <a:r>
                  <a:rPr lang="en-US" sz="2400" dirty="0" err="1"/>
                  <a:t>NaOH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ru-RU" sz="2400" b="0" i="0" smtClean="0">
                                <a:latin typeface="Cambria Math"/>
                              </a:rPr>
                              <m:t>с</m:t>
                            </m:r>
                            <m:r>
                              <a:rPr lang="ru-RU" sz="2400" b="0" i="0" smtClean="0">
                                <a:latin typeface="Cambria Math"/>
                              </a:rPr>
                              <m:t>пирт,  </m:t>
                            </m:r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/>
                              </a:rPr>
                              <m:t>t</m:t>
                            </m:r>
                          </m:e>
                        </m:groupChr>
                      </m:e>
                    </m:box>
                  </m:oMath>
                </a14:m>
                <a:r>
                  <a:rPr lang="en-US" sz="2400" dirty="0"/>
                  <a:t> </a:t>
                </a:r>
                <a:r>
                  <a:rPr lang="ru-RU" sz="2400" dirty="0"/>
                  <a:t>СН</a:t>
                </a:r>
                <a:r>
                  <a:rPr lang="en-US" sz="2400" baseline="-25000" dirty="0"/>
                  <a:t>3</a:t>
                </a:r>
                <a:r>
                  <a:rPr lang="en-US" sz="2400" dirty="0"/>
                  <a:t>CH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CH=CH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+ </a:t>
                </a:r>
                <a:r>
                  <a:rPr lang="en-US" sz="2400" dirty="0" err="1"/>
                  <a:t>NaBr</a:t>
                </a:r>
                <a:r>
                  <a:rPr lang="en-US" sz="2400" dirty="0"/>
                  <a:t> + </a:t>
                </a:r>
                <a:r>
                  <a:rPr lang="en-US" sz="2400" dirty="0" smtClean="0"/>
                  <a:t>H</a:t>
                </a:r>
                <a:r>
                  <a:rPr lang="en-US" sz="2400" baseline="-25000" dirty="0" smtClean="0"/>
                  <a:t>2</a:t>
                </a:r>
                <a:r>
                  <a:rPr lang="en-US" sz="2400" dirty="0" smtClean="0"/>
                  <a:t>O</a:t>
                </a:r>
                <a:endParaRPr lang="ru-RU" sz="24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499742"/>
                <a:ext cx="8892480" cy="578172"/>
              </a:xfrm>
              <a:prstGeom prst="rect">
                <a:avLst/>
              </a:prstGeom>
              <a:blipFill rotWithShape="1">
                <a:blip r:embed="rId6"/>
                <a:stretch>
                  <a:fillRect l="-1028" b="-23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059832" y="1203598"/>
            <a:ext cx="9314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990033"/>
                </a:solidFill>
              </a:rPr>
              <a:t>этилен</a:t>
            </a:r>
            <a:endParaRPr lang="ru-RU" sz="2000" dirty="0">
              <a:solidFill>
                <a:srgbClr val="99003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4048" y="1995686"/>
            <a:ext cx="986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solidFill>
                  <a:srgbClr val="990033"/>
                </a:solidFill>
              </a:rPr>
              <a:t>пропен</a:t>
            </a:r>
            <a:endParaRPr lang="ru-RU" sz="2000" dirty="0">
              <a:solidFill>
                <a:srgbClr val="990033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16016" y="2931790"/>
            <a:ext cx="1006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990033"/>
                </a:solidFill>
              </a:rPr>
              <a:t>б</a:t>
            </a:r>
            <a:r>
              <a:rPr lang="ru-RU" sz="2000" dirty="0" smtClean="0">
                <a:solidFill>
                  <a:srgbClr val="990033"/>
                </a:solidFill>
              </a:rPr>
              <a:t>утен-1</a:t>
            </a:r>
            <a:endParaRPr lang="ru-RU" sz="2000" dirty="0">
              <a:solidFill>
                <a:srgbClr val="990033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28184" y="2931790"/>
            <a:ext cx="1101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rgbClr val="990033"/>
                </a:solidFill>
              </a:rPr>
              <a:t>б</a:t>
            </a:r>
            <a:r>
              <a:rPr lang="ru-RU" sz="2000" dirty="0" smtClean="0">
                <a:solidFill>
                  <a:srgbClr val="990033"/>
                </a:solidFill>
              </a:rPr>
              <a:t>ромид </a:t>
            </a:r>
          </a:p>
          <a:p>
            <a:pPr algn="ctr"/>
            <a:r>
              <a:rPr lang="ru-RU" sz="2000" dirty="0" smtClean="0">
                <a:solidFill>
                  <a:srgbClr val="990033"/>
                </a:solidFill>
              </a:rPr>
              <a:t>натрия</a:t>
            </a:r>
            <a:endParaRPr lang="ru-RU" sz="2000" dirty="0">
              <a:solidFill>
                <a:srgbClr val="990033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08304" y="2931790"/>
            <a:ext cx="701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990033"/>
                </a:solidFill>
              </a:rPr>
              <a:t>вода</a:t>
            </a:r>
            <a:endParaRPr lang="ru-RU" sz="20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05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6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b.ru/misc/i/gallery/25789/634778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11482" y="195486"/>
            <a:ext cx="6121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Реакции окисления и восстановления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71600" y="1131590"/>
            <a:ext cx="7200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971600" y="2571750"/>
            <a:ext cx="7200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971600" y="3291830"/>
            <a:ext cx="7200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971600" y="4011910"/>
            <a:ext cx="7200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971600" y="1131590"/>
            <a:ext cx="0" cy="28803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8172400" y="1131590"/>
            <a:ext cx="0" cy="28803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411760" y="1131590"/>
            <a:ext cx="0" cy="28803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851920" y="1131590"/>
            <a:ext cx="0" cy="28803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292080" y="1131590"/>
            <a:ext cx="0" cy="28803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732240" y="1131590"/>
            <a:ext cx="0" cy="28803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71600" y="1563638"/>
            <a:ext cx="1366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Формула </a:t>
            </a:r>
          </a:p>
          <a:p>
            <a:pPr algn="ctr"/>
            <a:r>
              <a:rPr lang="ru-RU" dirty="0" smtClean="0"/>
              <a:t>соединения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043608" y="2571750"/>
            <a:ext cx="140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Валентность</a:t>
            </a:r>
          </a:p>
          <a:p>
            <a:pPr algn="ctr"/>
            <a:r>
              <a:rPr lang="ru-RU" dirty="0" smtClean="0"/>
              <a:t>углерода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43608" y="3291830"/>
            <a:ext cx="1226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Степень </a:t>
            </a:r>
          </a:p>
          <a:p>
            <a:pPr algn="ctr"/>
            <a:r>
              <a:rPr lang="ru-RU" dirty="0"/>
              <a:t>о</a:t>
            </a:r>
            <a:r>
              <a:rPr lang="ru-RU" dirty="0" smtClean="0"/>
              <a:t>кисления</a:t>
            </a:r>
          </a:p>
        </p:txBody>
      </p:sp>
      <p:pic>
        <p:nvPicPr>
          <p:cNvPr id="6146" name="Picture 2" descr="http://vaskino-sch.ru/wp-content/uploads/2011/06/metan.png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47614"/>
            <a:ext cx="1008112" cy="101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dic.academic.ru/pictures/wiki/files/77/Methanol_flat_structure.pn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786" y="1419622"/>
            <a:ext cx="102642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lib.znate.ru/pars_docs/refs/155/154280/154280_html_m341424fb.gif"/>
          <p:cNvPicPr>
            <a:picLocks noChangeAspect="1" noChangeArrowheads="1"/>
          </p:cNvPicPr>
          <p:nvPr/>
        </p:nvPicPr>
        <p:blipFill>
          <a:blip r:embed="rId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91630"/>
            <a:ext cx="864096" cy="74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upload.wikimedia.org/wikipedia/commons/thumb/f/f7/Formic_acid.svg/200px-Formic_acid.svg.png"/>
          <p:cNvPicPr>
            <a:picLocks noChangeAspect="1" noChangeArrowheads="1"/>
          </p:cNvPicPr>
          <p:nvPr/>
        </p:nvPicPr>
        <p:blipFill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419622"/>
            <a:ext cx="983959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915816" y="2715766"/>
            <a:ext cx="43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IV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53831" y="2715766"/>
            <a:ext cx="43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IV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96136" y="2715766"/>
            <a:ext cx="43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IV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36296" y="2715766"/>
            <a:ext cx="43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IV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15816" y="3435846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-4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54633" y="3435846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-2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68144" y="343584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0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36296" y="3435846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+2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4083918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Реакции окисления и восстановления </a:t>
            </a:r>
            <a:r>
              <a:rPr lang="ru-RU" sz="2000" b="1" dirty="0"/>
              <a:t>сопровождаются изменением степени окисления атомов углерода</a:t>
            </a:r>
            <a:r>
              <a:rPr lang="ru-RU" sz="2000" dirty="0"/>
              <a:t>, которые являются </a:t>
            </a:r>
            <a:r>
              <a:rPr lang="ru-RU" sz="2000" b="1" dirty="0"/>
              <a:t>реакционными центрами</a:t>
            </a:r>
            <a:r>
              <a:rPr lang="ru-RU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4809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b.ru/misc/i/gallery/25789/634778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11482" y="195486"/>
            <a:ext cx="6121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Реакции окисления и восстановления</a:t>
            </a:r>
            <a:endParaRPr lang="ru-RU" sz="28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971600" y="1131590"/>
                <a:ext cx="4907177" cy="629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CH</a:t>
                </a:r>
                <a:r>
                  <a:rPr lang="en-US" sz="2800" baseline="-25000" dirty="0"/>
                  <a:t>3</a:t>
                </a:r>
                <a:r>
                  <a:rPr lang="en-US" sz="2800" dirty="0"/>
                  <a:t> – CHO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ru-RU" sz="2800" i="1">
                                <a:latin typeface="Cambria Math"/>
                              </a:rPr>
                              <m:t>окисление</m:t>
                            </m:r>
                          </m:e>
                        </m:groupChr>
                      </m:e>
                    </m:box>
                  </m:oMath>
                </a14:m>
                <a:r>
                  <a:rPr lang="en-US" sz="2800" dirty="0"/>
                  <a:t> CH</a:t>
                </a:r>
                <a:r>
                  <a:rPr lang="en-US" sz="2800" baseline="-25000" dirty="0"/>
                  <a:t>3</a:t>
                </a:r>
                <a:r>
                  <a:rPr lang="en-US" sz="2800" dirty="0"/>
                  <a:t> – COOH</a:t>
                </a:r>
                <a:endParaRPr lang="ru-RU" sz="28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131590"/>
                <a:ext cx="4907177" cy="629981"/>
              </a:xfrm>
              <a:prstGeom prst="rect">
                <a:avLst/>
              </a:prstGeom>
              <a:blipFill rotWithShape="1">
                <a:blip r:embed="rId4"/>
                <a:stretch>
                  <a:fillRect l="-2484" r="-2981" b="-271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971600" y="2218320"/>
                <a:ext cx="4924746" cy="7068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/>
                  <a:t>CH</a:t>
                </a:r>
                <a:r>
                  <a:rPr lang="en-US" sz="3200" baseline="-25000" dirty="0"/>
                  <a:t>2</a:t>
                </a:r>
                <a:r>
                  <a:rPr lang="en-US" sz="3200" dirty="0"/>
                  <a:t> = CH</a:t>
                </a:r>
                <a:r>
                  <a:rPr lang="en-US" sz="3200" baseline="-25000" dirty="0"/>
                  <a:t>2</a:t>
                </a:r>
                <a:r>
                  <a:rPr lang="en-US" sz="3200" dirty="0"/>
                  <a:t> + H</a:t>
                </a:r>
                <a:r>
                  <a:rPr lang="en-US" sz="3200" baseline="-25000" dirty="0"/>
                  <a:t>2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ru-RU" sz="3200" i="1">
                                <a:latin typeface="Cambria Math"/>
                              </a:rPr>
                              <m:t>кат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.</m:t>
                            </m:r>
                          </m:e>
                        </m:groupChr>
                      </m:e>
                    </m:box>
                  </m:oMath>
                </a14:m>
                <a:r>
                  <a:rPr lang="en-US" sz="3200" dirty="0"/>
                  <a:t> </a:t>
                </a:r>
                <a:r>
                  <a:rPr lang="ru-RU" sz="3200" dirty="0"/>
                  <a:t>СН</a:t>
                </a:r>
                <a:r>
                  <a:rPr lang="en-US" sz="3200" baseline="-25000" dirty="0"/>
                  <a:t>3</a:t>
                </a:r>
                <a:r>
                  <a:rPr lang="en-US" sz="3200" dirty="0"/>
                  <a:t> – </a:t>
                </a:r>
                <a:r>
                  <a:rPr lang="ru-RU" sz="3200" dirty="0"/>
                  <a:t>СН</a:t>
                </a:r>
                <a:r>
                  <a:rPr lang="en-US" sz="3200" baseline="-25000" dirty="0"/>
                  <a:t>3</a:t>
                </a:r>
                <a:endParaRPr lang="ru-RU" sz="32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218320"/>
                <a:ext cx="4924746" cy="706860"/>
              </a:xfrm>
              <a:prstGeom prst="rect">
                <a:avLst/>
              </a:prstGeom>
              <a:blipFill rotWithShape="1">
                <a:blip r:embed="rId5"/>
                <a:stretch>
                  <a:fillRect l="-3094" r="-4084" b="-284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835696" y="987574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C0066"/>
                </a:solidFill>
              </a:rPr>
              <a:t>+1</a:t>
            </a:r>
            <a:endParaRPr lang="ru-RU" sz="2000" b="1" dirty="0">
              <a:solidFill>
                <a:srgbClr val="CC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6016" y="987574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C0066"/>
                </a:solidFill>
              </a:rPr>
              <a:t>+</a:t>
            </a:r>
            <a:r>
              <a:rPr lang="ru-RU" sz="2000" b="1" smtClean="0">
                <a:solidFill>
                  <a:srgbClr val="CC0066"/>
                </a:solidFill>
              </a:rPr>
              <a:t>3</a:t>
            </a:r>
            <a:endParaRPr lang="ru-RU" sz="2000" b="1" dirty="0">
              <a:solidFill>
                <a:srgbClr val="CC00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2139702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C0066"/>
                </a:solidFill>
              </a:rPr>
              <a:t>-2</a:t>
            </a:r>
            <a:endParaRPr lang="ru-RU" sz="2000" b="1" dirty="0">
              <a:solidFill>
                <a:srgbClr val="CC00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9712" y="2139448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C0066"/>
                </a:solidFill>
              </a:rPr>
              <a:t>-2</a:t>
            </a:r>
            <a:endParaRPr lang="ru-RU" sz="2000" b="1" dirty="0">
              <a:solidFill>
                <a:srgbClr val="CC00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7944" y="2171640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C0066"/>
                </a:solidFill>
              </a:rPr>
              <a:t>-3</a:t>
            </a:r>
            <a:endParaRPr lang="ru-RU" sz="2000" b="1" dirty="0">
              <a:solidFill>
                <a:srgbClr val="CC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6056" y="2147994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C0066"/>
                </a:solidFill>
              </a:rPr>
              <a:t>-3</a:t>
            </a:r>
            <a:endParaRPr lang="ru-RU" sz="2000" b="1" dirty="0">
              <a:solidFill>
                <a:srgbClr val="CC0066"/>
              </a:solidFill>
            </a:endParaRPr>
          </a:p>
        </p:txBody>
      </p:sp>
      <p:pic>
        <p:nvPicPr>
          <p:cNvPr id="15" name="Picture 8" descr="http://www.clipartlord.com/wp-content/uploads/2014/08/professor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15566"/>
            <a:ext cx="2830517" cy="415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219822"/>
            <a:ext cx="180572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5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9502"/>
            <a:ext cx="820891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Домашнее задание:</a:t>
            </a:r>
          </a:p>
          <a:p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Реакция присоединения не характерна для:  а)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алкинов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  б)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алкадиенов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в)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алкенов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   г)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алканов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Крекинг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алканов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это реакция:   а) замещения   б) отщепления   в) присоединения     г) перегруппировки.</a:t>
            </a:r>
          </a:p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Получение этилена из этанола – это реакция:   а) замещения     б) присоединения    в) отщепления    г) перегруппировки.</a:t>
            </a:r>
          </a:p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Реакция присоединения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галогеноводорода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это реакция:       а)гидрирования  б)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гидрогалогенирования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  в) галогенирования   г)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дегидрогалогенирования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Установите соответствие между уравнением реакции и ее типом. Выберите последовательность букв, соответствующую цифрам от 1 до 4.</a:t>
            </a:r>
          </a:p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 С2Н6 =    С2Н4 + Н2                                                   а) присоединение</a:t>
            </a:r>
          </a:p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  С6Н6 + Br2 =   С6Н5Br + Н 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Br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                                  б) замещение    </a:t>
            </a:r>
          </a:p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В) nСН2 = СН2    =   (-С Н2   -С Н2   -)n                         в) отщепление</a:t>
            </a:r>
          </a:p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Г) СН3 -  СНОН –СН3   =   СН2 = СН -С Н2  + Н2О     г) перегруппировки   </a:t>
            </a:r>
          </a:p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Д) СН2 = СН2 +   Н2   =   С2Н6          </a:t>
            </a:r>
          </a:p>
        </p:txBody>
      </p:sp>
    </p:spTree>
    <p:extLst>
      <p:ext uri="{BB962C8B-B14F-4D97-AF65-F5344CB8AC3E}">
        <p14:creationId xmlns:p14="http://schemas.microsoft.com/office/powerpoint/2010/main" val="2236004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-308570"/>
            <a:ext cx="8640960" cy="4941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540385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40385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412615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Габриелян  О. С.,  Остроумов  И. Г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Химия  для  профессий  и  специальностей  технического  профиля: учебник для студ. учреждений сред. проф. образования.  — М., 2014. 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412615" algn="l"/>
              </a:tabLs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23.edu-reg.ru/shellserver?id=32399&amp;module_id=1317460#1317460</a:t>
            </a:r>
            <a:endParaRPr lang="ru-RU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412615" algn="l"/>
              </a:tabLst>
            </a:pP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412615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интернет-ресурсы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412615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www.pvg.mk.ru (олимпиада «Покори Воробьевы горы»).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412615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www.hemi.wallst.ru (Образовательный сайт для школьников «Химия»).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412615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www.alhimikov.net (Образовательный сайт для школьников).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www.chem.msu.su (Электронная библиотека по химии).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www.enauki.ru (интернет-издание для учителей «Естественные науки»).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www.1september.ru (методическая газета «Первое сентября»).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www.hvsh.ru (журнал «Химия в школе»).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www.hij.ru (журнал «Химия и жизнь»).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www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chemistry-chemists.com (электронный журнал «Химики и химия»).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412615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Электронная библиотека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425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b.ru/misc/i/gallery/25789/634778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80183" y="339502"/>
            <a:ext cx="7183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Специфические особенности органических реакций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987574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1.</a:t>
            </a:r>
            <a:r>
              <a:rPr lang="ru-RU" sz="2000" dirty="0" smtClean="0"/>
              <a:t> Органические реакции </a:t>
            </a:r>
            <a:r>
              <a:rPr lang="ru-RU" sz="2000" dirty="0"/>
              <a:t>идут </a:t>
            </a:r>
            <a:r>
              <a:rPr lang="ru-RU" sz="2000" b="1" dirty="0" smtClean="0"/>
              <a:t>медленно</a:t>
            </a:r>
            <a:r>
              <a:rPr lang="ru-RU" sz="2000" dirty="0" smtClean="0"/>
              <a:t>, </a:t>
            </a:r>
            <a:r>
              <a:rPr lang="ru-RU" sz="2000" dirty="0"/>
              <a:t>часто требуют </a:t>
            </a:r>
            <a:r>
              <a:rPr lang="ru-RU" sz="2000" b="1" dirty="0" smtClean="0"/>
              <a:t>жёстких </a:t>
            </a:r>
            <a:r>
              <a:rPr lang="ru-RU" sz="2000" b="1" dirty="0"/>
              <a:t>условий </a:t>
            </a:r>
            <a:r>
              <a:rPr lang="ru-RU" sz="2000" dirty="0"/>
              <a:t>(температура, давление, участие катализатора).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863864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2. </a:t>
            </a:r>
            <a:r>
              <a:rPr lang="ru-RU" sz="2000" dirty="0"/>
              <a:t>О</a:t>
            </a:r>
            <a:r>
              <a:rPr lang="ru-RU" sz="2000" dirty="0" smtClean="0"/>
              <a:t>рганические </a:t>
            </a:r>
            <a:r>
              <a:rPr lang="ru-RU" sz="2000" dirty="0"/>
              <a:t>реакции протекают </a:t>
            </a:r>
            <a:r>
              <a:rPr lang="ru-RU" sz="2000" b="1" dirty="0"/>
              <a:t>в несколько стадий</a:t>
            </a:r>
            <a:r>
              <a:rPr lang="ru-RU" sz="2000" dirty="0"/>
              <a:t>, из-за чего дают </a:t>
            </a:r>
            <a:r>
              <a:rPr lang="ru-RU" sz="2000" b="1" dirty="0"/>
              <a:t>невысокий выход продукта</a:t>
            </a:r>
            <a:r>
              <a:rPr lang="ru-RU" sz="2000" dirty="0"/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787774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3.</a:t>
            </a:r>
            <a:r>
              <a:rPr lang="ru-RU" sz="2000" dirty="0" smtClean="0"/>
              <a:t> </a:t>
            </a:r>
            <a:r>
              <a:rPr lang="ru-RU" sz="2000" dirty="0"/>
              <a:t>В</a:t>
            </a:r>
            <a:r>
              <a:rPr lang="ru-RU" sz="2000" dirty="0" smtClean="0"/>
              <a:t> </a:t>
            </a:r>
            <a:r>
              <a:rPr lang="ru-RU" sz="2000" dirty="0"/>
              <a:t>органических уравнениях реакций, вместо знака равенства </a:t>
            </a:r>
            <a:r>
              <a:rPr lang="ru-RU" sz="2000" b="1" dirty="0"/>
              <a:t>ставится стрелка</a:t>
            </a:r>
            <a:r>
              <a:rPr lang="ru-RU" sz="2000" dirty="0"/>
              <a:t>, на которой записываются </a:t>
            </a:r>
            <a:r>
              <a:rPr lang="ru-RU" sz="2000" b="1" dirty="0"/>
              <a:t>условия протекания реакций</a:t>
            </a:r>
            <a:r>
              <a:rPr lang="ru-RU" sz="2000" dirty="0"/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3723878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4.</a:t>
            </a:r>
            <a:r>
              <a:rPr lang="ru-RU" sz="2000" dirty="0" smtClean="0"/>
              <a:t> </a:t>
            </a:r>
            <a:r>
              <a:rPr lang="ru-RU" sz="2000" dirty="0"/>
              <a:t>В</a:t>
            </a:r>
            <a:r>
              <a:rPr lang="ru-RU" sz="2000" dirty="0" smtClean="0"/>
              <a:t> </a:t>
            </a:r>
            <a:r>
              <a:rPr lang="ru-RU" sz="2000" dirty="0"/>
              <a:t>органических реакциях, которые идут в живых организмах, изменению подвергается не вся молекула, а только её часть, так называемые реакционные центры молекулы. </a:t>
            </a:r>
          </a:p>
        </p:txBody>
      </p:sp>
    </p:spTree>
    <p:extLst>
      <p:ext uri="{BB962C8B-B14F-4D97-AF65-F5344CB8AC3E}">
        <p14:creationId xmlns:p14="http://schemas.microsoft.com/office/powerpoint/2010/main" val="219692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b.ru/misc/i/gallery/25789/634778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91630"/>
            <a:ext cx="4572002" cy="12345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563638"/>
            <a:ext cx="3196800" cy="1132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72583" y="411510"/>
            <a:ext cx="3469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Химическая реакция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1059582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Исходные вещества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60032" y="1465891"/>
            <a:ext cx="606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=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2160" y="113159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Продукты реакции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3003798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Реакционным центром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/>
              <a:t>можно </a:t>
            </a:r>
            <a:r>
              <a:rPr lang="ru-RU" sz="2400" dirty="0"/>
              <a:t>считать </a:t>
            </a:r>
            <a:r>
              <a:rPr lang="ru-RU" sz="2400" b="1" dirty="0"/>
              <a:t>функциональную группу </a:t>
            </a:r>
            <a:r>
              <a:rPr lang="ru-RU" sz="2400" dirty="0"/>
              <a:t>или </a:t>
            </a:r>
            <a:r>
              <a:rPr lang="ru-RU" sz="2400" b="1" dirty="0"/>
              <a:t>кратную связь</a:t>
            </a:r>
            <a:r>
              <a:rPr lang="ru-RU" sz="2400" dirty="0"/>
              <a:t>.</a:t>
            </a:r>
          </a:p>
        </p:txBody>
      </p:sp>
      <p:pic>
        <p:nvPicPr>
          <p:cNvPr id="1026" name="Picture 2" descr="http://pixabay.com/static/uploads/photo/2014/04/02/16/28/glass-307400_6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07854"/>
            <a:ext cx="2180625" cy="140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04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b.ru/misc/i/gallery/25789/634778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41151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Механизм реакции </a:t>
            </a:r>
            <a:r>
              <a:rPr lang="ru-RU" sz="2400" dirty="0"/>
              <a:t>– это описание её пути, то есть последовательность элементарных стадий, через которые проходят реагенты, превращаясь в продукты реакции.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6237" y="1683765"/>
            <a:ext cx="2731526" cy="9194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Разрыв </a:t>
            </a:r>
          </a:p>
          <a:p>
            <a:pPr algn="ctr"/>
            <a:r>
              <a:rPr lang="ru-RU" sz="2400" dirty="0" smtClean="0"/>
              <a:t>ковалентной связи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3579862"/>
            <a:ext cx="2585577" cy="91940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Радикальный</a:t>
            </a:r>
          </a:p>
          <a:p>
            <a:pPr algn="ctr"/>
            <a:r>
              <a:rPr lang="ru-RU" sz="2400" dirty="0" smtClean="0"/>
              <a:t>(</a:t>
            </a:r>
            <a:r>
              <a:rPr lang="ru-RU" sz="2400" dirty="0" err="1" smtClean="0"/>
              <a:t>гомолитический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292080" y="3579862"/>
            <a:ext cx="2806216" cy="9194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Ионный</a:t>
            </a:r>
          </a:p>
          <a:p>
            <a:pPr algn="ctr"/>
            <a:r>
              <a:rPr lang="ru-RU" sz="2400" dirty="0" smtClean="0"/>
              <a:t>(</a:t>
            </a:r>
            <a:r>
              <a:rPr lang="ru-RU" sz="2400" dirty="0" err="1" smtClean="0"/>
              <a:t>гетеролитический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10" name="Стрелка вниз 9"/>
          <p:cNvSpPr/>
          <p:nvPr/>
        </p:nvSpPr>
        <p:spPr>
          <a:xfrm rot="2256273">
            <a:off x="3386146" y="2750815"/>
            <a:ext cx="360040" cy="720080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9645252">
            <a:off x="5334428" y="2748871"/>
            <a:ext cx="360040" cy="720080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25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b.ru/misc/i/gallery/25789/634778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41151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Радикальный</a:t>
            </a:r>
            <a:r>
              <a:rPr lang="ru-RU" sz="2400" dirty="0"/>
              <a:t> </a:t>
            </a:r>
            <a:r>
              <a:rPr lang="ru-RU" sz="2400" b="1" dirty="0"/>
              <a:t>(</a:t>
            </a:r>
            <a:r>
              <a:rPr lang="ru-RU" sz="2400" b="1" dirty="0" err="1"/>
              <a:t>гомолитический</a:t>
            </a:r>
            <a:r>
              <a:rPr lang="ru-RU" sz="2400" b="1" dirty="0"/>
              <a:t>) </a:t>
            </a:r>
            <a:r>
              <a:rPr lang="ru-RU" sz="2400" dirty="0"/>
              <a:t>разрыв ковалентной связи (</a:t>
            </a:r>
            <a:r>
              <a:rPr lang="ru-RU" sz="2400" dirty="0" err="1"/>
              <a:t>гомолиз</a:t>
            </a:r>
            <a:r>
              <a:rPr lang="ru-RU" sz="2400" dirty="0"/>
              <a:t>) – от греческого </a:t>
            </a:r>
            <a:r>
              <a:rPr lang="en-US" sz="2400" i="1" dirty="0"/>
              <a:t>homos</a:t>
            </a:r>
            <a:r>
              <a:rPr lang="en-US" sz="2400" dirty="0"/>
              <a:t> </a:t>
            </a:r>
            <a:r>
              <a:rPr lang="ru-RU" sz="2400" dirty="0"/>
              <a:t>– «равный», «одинаковый» и </a:t>
            </a:r>
            <a:r>
              <a:rPr lang="en-US" sz="2400" i="1" dirty="0" err="1"/>
              <a:t>lysis</a:t>
            </a:r>
            <a:r>
              <a:rPr lang="en-US" sz="2400" dirty="0"/>
              <a:t> </a:t>
            </a:r>
            <a:r>
              <a:rPr lang="ru-RU" sz="2400" dirty="0"/>
              <a:t>– «растворение», «распад</a:t>
            </a:r>
            <a:r>
              <a:rPr lang="ru-RU" sz="2400" dirty="0" smtClean="0"/>
              <a:t>»</a:t>
            </a:r>
            <a:r>
              <a:rPr lang="ru-RU" sz="2400" dirty="0"/>
              <a:t>.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2267744" y="1851670"/>
            <a:ext cx="1551978" cy="1015663"/>
            <a:chOff x="2267744" y="1851670"/>
            <a:chExt cx="1551978" cy="1015663"/>
          </a:xfrm>
        </p:grpSpPr>
        <p:sp>
          <p:nvSpPr>
            <p:cNvPr id="7" name="TextBox 6"/>
            <p:cNvSpPr txBox="1"/>
            <p:nvPr/>
          </p:nvSpPr>
          <p:spPr>
            <a:xfrm>
              <a:off x="2267744" y="1851670"/>
              <a:ext cx="65114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 smtClean="0"/>
                <a:t>А</a:t>
              </a:r>
              <a:endParaRPr lang="ru-RU" sz="60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03848" y="1851670"/>
              <a:ext cx="61587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/>
                <a:t>В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43808" y="221171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/>
                <a:t>•</a:t>
              </a:r>
              <a:endParaRPr lang="ru-RU" sz="28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43808" y="1923678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/>
                <a:t>•</a:t>
              </a:r>
              <a:endParaRPr lang="ru-RU" sz="2800" b="1" dirty="0"/>
            </a:p>
          </p:txBody>
        </p:sp>
      </p:grpSp>
      <p:cxnSp>
        <p:nvCxnSpPr>
          <p:cNvPr id="13" name="Прямая соединительная линия 12"/>
          <p:cNvCxnSpPr/>
          <p:nvPr/>
        </p:nvCxnSpPr>
        <p:spPr>
          <a:xfrm>
            <a:off x="2843808" y="1995686"/>
            <a:ext cx="0" cy="3600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2843808" y="2355726"/>
            <a:ext cx="36004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203848" y="2355726"/>
            <a:ext cx="0" cy="3600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75976" y="1923678"/>
            <a:ext cx="6960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→</a:t>
            </a:r>
            <a:endParaRPr lang="ru-RU" sz="4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0" y="1851670"/>
            <a:ext cx="6511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А</a:t>
            </a:r>
            <a:endParaRPr lang="ru-RU" sz="6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076056" y="204853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•</a:t>
            </a:r>
            <a:endParaRPr lang="ru-RU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436096" y="1923678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+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12160" y="1851670"/>
            <a:ext cx="615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/>
              <a:t>В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96136" y="204853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•</a:t>
            </a:r>
            <a:endParaRPr lang="ru-RU" sz="2800" b="1" dirty="0"/>
          </a:p>
        </p:txBody>
      </p:sp>
      <p:sp>
        <p:nvSpPr>
          <p:cNvPr id="23" name="Левая фигурная скобка 22"/>
          <p:cNvSpPr/>
          <p:nvPr/>
        </p:nvSpPr>
        <p:spPr>
          <a:xfrm rot="16200000">
            <a:off x="5400092" y="1851548"/>
            <a:ext cx="360040" cy="1872208"/>
          </a:xfrm>
          <a:prstGeom prst="leftBrace">
            <a:avLst>
              <a:gd name="adj1" fmla="val 21520"/>
              <a:gd name="adj2" fmla="val 4802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60032" y="2859782"/>
            <a:ext cx="1533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Радикалы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3363838"/>
            <a:ext cx="798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•СН</a:t>
            </a:r>
            <a:r>
              <a:rPr lang="ru-RU" sz="2400" baseline="-25000" dirty="0"/>
              <a:t>3</a:t>
            </a:r>
            <a:endParaRPr lang="ru-RU" sz="2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51520" y="3867894"/>
            <a:ext cx="572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•С</a:t>
            </a:r>
            <a:r>
              <a:rPr lang="en-US" sz="2400" dirty="0"/>
              <a:t>l</a:t>
            </a:r>
            <a:endParaRPr lang="ru-RU" sz="2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51520" y="4371950"/>
            <a:ext cx="1327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•СН</a:t>
            </a:r>
            <a:r>
              <a:rPr lang="ru-RU" sz="2400" baseline="-25000" dirty="0"/>
              <a:t>3</a:t>
            </a:r>
            <a:r>
              <a:rPr lang="ru-RU" sz="2400" dirty="0"/>
              <a:t>СН</a:t>
            </a:r>
            <a:r>
              <a:rPr lang="ru-RU" sz="2400" baseline="-25000" dirty="0"/>
              <a:t>2</a:t>
            </a:r>
            <a:r>
              <a:rPr lang="ru-RU" sz="2400" dirty="0"/>
              <a:t>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691680" y="3291830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Р</a:t>
            </a:r>
            <a:r>
              <a:rPr lang="ru-RU" sz="2400" b="1" dirty="0" smtClean="0"/>
              <a:t>адикальному</a:t>
            </a:r>
            <a:r>
              <a:rPr lang="ru-RU" sz="2400" dirty="0"/>
              <a:t>, или </a:t>
            </a:r>
            <a:r>
              <a:rPr lang="ru-RU" sz="2400" b="1" dirty="0" err="1"/>
              <a:t>гомолитическому</a:t>
            </a:r>
            <a:r>
              <a:rPr lang="ru-RU" sz="2400" b="1" dirty="0"/>
              <a:t> разрыву </a:t>
            </a:r>
            <a:r>
              <a:rPr lang="ru-RU" sz="2400" dirty="0"/>
              <a:t>обычно подвергаются неполярные или малополярные ковалентные </a:t>
            </a:r>
            <a:r>
              <a:rPr lang="ru-RU" sz="2400" dirty="0" smtClean="0"/>
              <a:t>связи: </a:t>
            </a:r>
            <a:endParaRPr lang="en-US" sz="2400" dirty="0" smtClean="0"/>
          </a:p>
          <a:p>
            <a:r>
              <a:rPr lang="ru-RU" sz="2400" b="1" dirty="0" smtClean="0"/>
              <a:t>С </a:t>
            </a:r>
            <a:r>
              <a:rPr lang="ru-RU" sz="2400" b="1" dirty="0"/>
              <a:t>– С</a:t>
            </a:r>
            <a:r>
              <a:rPr lang="ru-RU" sz="2400" dirty="0"/>
              <a:t>, </a:t>
            </a:r>
            <a:r>
              <a:rPr lang="ru-RU" sz="2400" b="1" dirty="0"/>
              <a:t>С – Н</a:t>
            </a:r>
            <a:r>
              <a:rPr lang="ru-RU" sz="2400" dirty="0"/>
              <a:t>, </a:t>
            </a:r>
            <a:r>
              <a:rPr lang="en-US" sz="2400" b="1" dirty="0" err="1"/>
              <a:t>Cl</a:t>
            </a:r>
            <a:r>
              <a:rPr lang="ru-RU" sz="2400" b="1" dirty="0"/>
              <a:t> – </a:t>
            </a:r>
            <a:r>
              <a:rPr lang="en-US" sz="2400" b="1" dirty="0" err="1"/>
              <a:t>Cl</a:t>
            </a:r>
            <a:r>
              <a:rPr lang="ru-RU" sz="2400" dirty="0"/>
              <a:t>, </a:t>
            </a:r>
            <a:r>
              <a:rPr lang="en-US" sz="2400" b="1" dirty="0"/>
              <a:t>N</a:t>
            </a:r>
            <a:r>
              <a:rPr lang="ru-RU" sz="2400" b="1" dirty="0"/>
              <a:t> – </a:t>
            </a:r>
            <a:r>
              <a:rPr lang="en-US" sz="2400" b="1" dirty="0"/>
              <a:t>N</a:t>
            </a:r>
            <a:r>
              <a:rPr lang="ru-RU" sz="2400" dirty="0"/>
              <a:t>, </a:t>
            </a:r>
            <a:r>
              <a:rPr lang="en-US" sz="2400" b="1" dirty="0"/>
              <a:t>Br </a:t>
            </a:r>
            <a:r>
              <a:rPr lang="ru-RU" sz="2400" b="1" dirty="0"/>
              <a:t>– </a:t>
            </a:r>
            <a:r>
              <a:rPr lang="en-US" sz="2400" b="1" dirty="0" smtClean="0"/>
              <a:t>Br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457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b.ru/misc/i/gallery/25789/634778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552" y="195486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Радикальный</a:t>
            </a:r>
            <a:r>
              <a:rPr lang="ru-RU" sz="2400" dirty="0"/>
              <a:t> </a:t>
            </a:r>
            <a:r>
              <a:rPr lang="ru-RU" sz="2400" b="1" dirty="0"/>
              <a:t>(</a:t>
            </a:r>
            <a:r>
              <a:rPr lang="ru-RU" sz="2400" b="1" dirty="0" err="1"/>
              <a:t>гомолитический</a:t>
            </a:r>
            <a:r>
              <a:rPr lang="ru-RU" sz="2400" b="1" dirty="0"/>
              <a:t>) </a:t>
            </a:r>
            <a:r>
              <a:rPr lang="ru-RU" sz="2400" dirty="0"/>
              <a:t>разрыв ковалентной </a:t>
            </a:r>
            <a:r>
              <a:rPr lang="ru-RU" sz="2400" dirty="0" smtClean="0"/>
              <a:t>связи: 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843558"/>
            <a:ext cx="2592288" cy="129614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www.52design.com/pic/200711/2007112113434495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15566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15616" y="1275606"/>
            <a:ext cx="1608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температура</a:t>
            </a:r>
            <a:endParaRPr lang="ru-RU" sz="2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211710"/>
            <a:ext cx="2592288" cy="129614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3579862"/>
            <a:ext cx="2592288" cy="129614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img-fotki.yandex.ru/get/4607/zomka.1f1/0_5fdb8_91c330bc_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1710"/>
            <a:ext cx="188942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691680" y="2643758"/>
            <a:ext cx="643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свет</a:t>
            </a:r>
            <a:endParaRPr lang="ru-RU" sz="2000" b="1" dirty="0"/>
          </a:p>
        </p:txBody>
      </p:sp>
      <p:pic>
        <p:nvPicPr>
          <p:cNvPr id="1030" name="Picture 6" descr="http://pixabay.com/static/uploads/photo/2012/04/24/14/30/radiation-40263_6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23878"/>
            <a:ext cx="115625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03648" y="4011910"/>
            <a:ext cx="1282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радиация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31840" y="1131590"/>
            <a:ext cx="5760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Р</a:t>
            </a:r>
            <a:r>
              <a:rPr lang="ru-RU" sz="2400" b="1" dirty="0" smtClean="0">
                <a:solidFill>
                  <a:srgbClr val="C00000"/>
                </a:solidFill>
              </a:rPr>
              <a:t>адикалы</a:t>
            </a:r>
            <a:r>
              <a:rPr lang="ru-RU" sz="2400" dirty="0" smtClean="0"/>
              <a:t> </a:t>
            </a:r>
            <a:r>
              <a:rPr lang="ru-RU" sz="2400" dirty="0"/>
              <a:t>– это частицы с </a:t>
            </a:r>
            <a:r>
              <a:rPr lang="ru-RU" sz="2400" b="1" dirty="0"/>
              <a:t>неспаренными электронами </a:t>
            </a:r>
            <a:r>
              <a:rPr lang="ru-RU" sz="2400" dirty="0"/>
              <a:t>на внешних </a:t>
            </a:r>
            <a:r>
              <a:rPr lang="ru-RU" sz="2400" dirty="0" err="1"/>
              <a:t>орбиталях</a:t>
            </a:r>
            <a:r>
              <a:rPr lang="ru-RU" sz="2400" dirty="0"/>
              <a:t>, обладающие </a:t>
            </a:r>
            <a:r>
              <a:rPr lang="ru-RU" sz="2400" b="1" dirty="0"/>
              <a:t>высокой реакционной способностью</a:t>
            </a:r>
            <a:r>
              <a:rPr lang="ru-RU" sz="2400" dirty="0"/>
              <a:t>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11960" y="2139702"/>
            <a:ext cx="3223489" cy="2859782"/>
          </a:xfrm>
          <a:prstGeom prst="rect">
            <a:avLst/>
          </a:prstGeom>
        </p:spPr>
      </p:pic>
      <p:pic>
        <p:nvPicPr>
          <p:cNvPr id="1038" name="Picture 14" descr="http://s1.iconbird.com/ico/0612/iloviconsbysvengraph/w512h5121339361119la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95886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70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1" grpId="0" animBg="1"/>
      <p:bldP spid="13" grpId="0"/>
      <p:bldP spid="1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b.ru/misc/i/gallery/25789/634778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41151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Ионный</a:t>
            </a:r>
            <a:r>
              <a:rPr lang="ru-RU" sz="2400" dirty="0"/>
              <a:t>, или </a:t>
            </a:r>
            <a:r>
              <a:rPr lang="ru-RU" sz="2400" b="1" dirty="0" err="1"/>
              <a:t>гетеролитический</a:t>
            </a:r>
            <a:r>
              <a:rPr lang="ru-RU" sz="2400" b="1" dirty="0"/>
              <a:t> разрыв</a:t>
            </a:r>
            <a:r>
              <a:rPr lang="ru-RU" sz="2400" dirty="0"/>
              <a:t> ковалентной связи (гетерозис) от греческого </a:t>
            </a:r>
            <a:r>
              <a:rPr lang="en-US" sz="2400" i="1" dirty="0" err="1"/>
              <a:t>heteros</a:t>
            </a:r>
            <a:r>
              <a:rPr lang="en-US" sz="2400" dirty="0"/>
              <a:t> </a:t>
            </a:r>
            <a:r>
              <a:rPr lang="ru-RU" sz="2400" dirty="0"/>
              <a:t>– «другой», «иной» и </a:t>
            </a:r>
            <a:r>
              <a:rPr lang="en-US" sz="2400" i="1" dirty="0" err="1"/>
              <a:t>lysis</a:t>
            </a:r>
            <a:r>
              <a:rPr lang="en-US" sz="2400" dirty="0"/>
              <a:t> </a:t>
            </a:r>
            <a:r>
              <a:rPr lang="ru-RU" sz="2400" dirty="0"/>
              <a:t>– «распад</a:t>
            </a:r>
            <a:r>
              <a:rPr lang="ru-RU" sz="2400" dirty="0" smtClean="0"/>
              <a:t>». </a:t>
            </a:r>
            <a:endParaRPr lang="ru-RU" sz="24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2267744" y="1851670"/>
            <a:ext cx="1551978" cy="1015663"/>
            <a:chOff x="2267744" y="1851670"/>
            <a:chExt cx="1551978" cy="1015663"/>
          </a:xfrm>
        </p:grpSpPr>
        <p:sp>
          <p:nvSpPr>
            <p:cNvPr id="8" name="TextBox 7"/>
            <p:cNvSpPr txBox="1"/>
            <p:nvPr/>
          </p:nvSpPr>
          <p:spPr>
            <a:xfrm>
              <a:off x="2267744" y="1851670"/>
              <a:ext cx="65114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 smtClean="0"/>
                <a:t>А</a:t>
              </a:r>
              <a:endParaRPr lang="ru-RU" sz="60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03848" y="1851670"/>
              <a:ext cx="61587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/>
                <a:t>В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43808" y="221171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/>
                <a:t>•</a:t>
              </a:r>
              <a:endParaRPr lang="ru-RU" sz="28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43808" y="1923678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/>
                <a:t>•</a:t>
              </a:r>
              <a:endParaRPr lang="ru-RU" sz="2800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875976" y="1923678"/>
            <a:ext cx="6960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→</a:t>
            </a:r>
            <a:endParaRPr lang="ru-RU" sz="4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1851670"/>
            <a:ext cx="6511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А</a:t>
            </a:r>
            <a:endParaRPr lang="ru-RU" sz="6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932040" y="185167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36096" y="1923678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12160" y="1851670"/>
            <a:ext cx="615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/>
              <a:t>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44208" y="1851670"/>
            <a:ext cx="295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-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915816" y="1923678"/>
            <a:ext cx="0" cy="86409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067944" y="2643758"/>
            <a:ext cx="1509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>
                <a:solidFill>
                  <a:srgbClr val="C00000"/>
                </a:solidFill>
              </a:rPr>
              <a:t>э</a:t>
            </a:r>
            <a:r>
              <a:rPr lang="ru-RU" sz="2000" b="1" dirty="0" err="1" smtClean="0">
                <a:solidFill>
                  <a:srgbClr val="C00000"/>
                </a:solidFill>
              </a:rPr>
              <a:t>лектрофил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24128" y="2643758"/>
            <a:ext cx="1425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solidFill>
                  <a:srgbClr val="C00000"/>
                </a:solidFill>
              </a:rPr>
              <a:t>нуклеофил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1520" y="3075806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 </a:t>
            </a:r>
            <a:r>
              <a:rPr lang="ru-RU" sz="2400" b="1" dirty="0" err="1"/>
              <a:t>гетеролитическому</a:t>
            </a:r>
            <a:r>
              <a:rPr lang="ru-RU" sz="2400" b="1" dirty="0"/>
              <a:t> разрыву </a:t>
            </a:r>
            <a:r>
              <a:rPr lang="ru-RU" sz="2400" dirty="0" smtClean="0"/>
              <a:t>склонны </a:t>
            </a:r>
            <a:r>
              <a:rPr lang="ru-RU" sz="2400" b="1" dirty="0"/>
              <a:t>полярные</a:t>
            </a:r>
            <a:r>
              <a:rPr lang="ru-RU" sz="2400" dirty="0"/>
              <a:t> и легко </a:t>
            </a:r>
            <a:r>
              <a:rPr lang="ru-RU" sz="2400" b="1" dirty="0"/>
              <a:t>поляризуемые связи</a:t>
            </a:r>
            <a:r>
              <a:rPr lang="ru-RU" sz="2400" dirty="0"/>
              <a:t>, кроме этого, такому разрыву способствуют и полярные растворители.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332718" y="4299942"/>
            <a:ext cx="2478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CH</a:t>
            </a:r>
            <a:r>
              <a:rPr lang="ru-RU" sz="2800" b="1" baseline="-25000" dirty="0"/>
              <a:t>3</a:t>
            </a:r>
            <a:r>
              <a:rPr lang="en-US" sz="2800" b="1" dirty="0"/>
              <a:t>I </a:t>
            </a:r>
            <a:r>
              <a:rPr lang="ru-RU" sz="2800" b="1" dirty="0"/>
              <a:t>→ </a:t>
            </a:r>
            <a:r>
              <a:rPr lang="en-US" sz="2800" b="1" dirty="0"/>
              <a:t>CH</a:t>
            </a:r>
            <a:r>
              <a:rPr lang="ru-RU" sz="2800" b="1" baseline="-25000" dirty="0"/>
              <a:t>3</a:t>
            </a:r>
            <a:r>
              <a:rPr lang="ru-RU" sz="2800" b="1" baseline="30000" dirty="0"/>
              <a:t>+</a:t>
            </a:r>
            <a:r>
              <a:rPr lang="ru-RU" sz="2800" b="1" dirty="0"/>
              <a:t> + </a:t>
            </a:r>
            <a:r>
              <a:rPr lang="en-US" sz="2800" b="1" dirty="0"/>
              <a:t>I</a:t>
            </a:r>
            <a:r>
              <a:rPr lang="ru-RU" sz="2800" b="1" baseline="30000" dirty="0"/>
              <a:t>-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98250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b.ru/misc/i/gallery/25789/634778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-108520" y="339502"/>
            <a:ext cx="4572000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 механизму реакции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1203598"/>
            <a:ext cx="24420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err="1" smtClean="0"/>
              <a:t>Гомолитические</a:t>
            </a:r>
            <a:r>
              <a:rPr lang="ru-RU" sz="2400" b="1" dirty="0" smtClean="0"/>
              <a:t> </a:t>
            </a:r>
          </a:p>
          <a:p>
            <a:pPr algn="ctr"/>
            <a:r>
              <a:rPr lang="ru-RU" sz="2400" b="1" dirty="0" smtClean="0"/>
              <a:t>(радикальные)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46771" y="1131590"/>
            <a:ext cx="26527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err="1" smtClean="0"/>
              <a:t>Гетеролитические</a:t>
            </a:r>
            <a:r>
              <a:rPr lang="ru-RU" sz="2400" b="1" dirty="0" smtClean="0"/>
              <a:t> </a:t>
            </a:r>
          </a:p>
          <a:p>
            <a:pPr algn="ctr"/>
            <a:r>
              <a:rPr lang="ru-RU" sz="2400" b="1" dirty="0" smtClean="0"/>
              <a:t>(ионные)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2110085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43608" y="2110085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7584" y="2067694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•</a:t>
            </a:r>
            <a:endParaRPr lang="ru-RU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27584" y="2252454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•</a:t>
            </a:r>
            <a:endParaRPr lang="ru-RU" sz="1400" b="1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1403648" y="2355726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15816" y="2110085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131840" y="213970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•</a:t>
            </a:r>
            <a:endParaRPr lang="ru-RU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275856" y="211008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+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635896" y="2110085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В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91880" y="213970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•</a:t>
            </a:r>
            <a:endParaRPr lang="ru-RU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95536" y="2499742"/>
            <a:ext cx="11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молекула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43808" y="2499742"/>
            <a:ext cx="1155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радикалы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47664" y="1995686"/>
            <a:ext cx="1085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/>
              <a:t>гомолиз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899592" y="2859782"/>
                <a:ext cx="1734577" cy="6058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dirty="0"/>
                  <a:t>С</a:t>
                </a:r>
                <a:r>
                  <a:rPr lang="en-US" sz="2400" dirty="0"/>
                  <a:t>l : </a:t>
                </a:r>
                <a:r>
                  <a:rPr lang="en-US" sz="2400" dirty="0" err="1"/>
                  <a:t>Cl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/>
                              </a:rPr>
                              <m:t>h</m:t>
                            </m:r>
                            <m:r>
                              <a:rPr lang="en-US" sz="2400" i="0">
                                <a:latin typeface="Cambria Math"/>
                              </a:rPr>
                              <m:t>ʋ</m:t>
                            </m:r>
                          </m:e>
                        </m:groupChr>
                      </m:e>
                    </m:box>
                  </m:oMath>
                </a14:m>
                <a:r>
                  <a:rPr lang="en-US" sz="2400" dirty="0"/>
                  <a:t> 2Cl·</a:t>
                </a:r>
                <a:endParaRPr lang="ru-RU" sz="2400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859782"/>
                <a:ext cx="1734577" cy="605807"/>
              </a:xfrm>
              <a:prstGeom prst="rect">
                <a:avLst/>
              </a:prstGeom>
              <a:blipFill rotWithShape="1">
                <a:blip r:embed="rId4"/>
                <a:stretch>
                  <a:fillRect l="-5634" r="-8451" b="-2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Прямоугольник 28"/>
          <p:cNvSpPr/>
          <p:nvPr/>
        </p:nvSpPr>
        <p:spPr>
          <a:xfrm>
            <a:off x="467544" y="3435846"/>
            <a:ext cx="2964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R : H + ·</a:t>
            </a:r>
            <a:r>
              <a:rPr lang="en-US" sz="2400" dirty="0" err="1"/>
              <a:t>Cl</a:t>
            </a:r>
            <a:r>
              <a:rPr lang="en-US" sz="2400" dirty="0"/>
              <a:t> → R· + H : </a:t>
            </a:r>
            <a:r>
              <a:rPr lang="en-US" sz="2400" dirty="0" err="1"/>
              <a:t>Cl</a:t>
            </a: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95536" y="3867894"/>
            <a:ext cx="3047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R· + </a:t>
            </a:r>
            <a:r>
              <a:rPr lang="en-US" sz="2400" dirty="0" err="1"/>
              <a:t>Cl</a:t>
            </a:r>
            <a:r>
              <a:rPr lang="en-US" sz="2400" dirty="0"/>
              <a:t> : </a:t>
            </a:r>
            <a:r>
              <a:rPr lang="en-US" sz="2400" dirty="0" err="1"/>
              <a:t>Cl</a:t>
            </a:r>
            <a:r>
              <a:rPr lang="en-US" sz="2400" dirty="0"/>
              <a:t> → R : </a:t>
            </a:r>
            <a:r>
              <a:rPr lang="en-US" sz="2400" dirty="0" err="1"/>
              <a:t>Cl</a:t>
            </a:r>
            <a:r>
              <a:rPr lang="en-US" sz="2400" dirty="0"/>
              <a:t> + </a:t>
            </a:r>
            <a:r>
              <a:rPr lang="en-US" sz="2400" dirty="0" err="1"/>
              <a:t>Cl</a:t>
            </a:r>
            <a:r>
              <a:rPr lang="en-US" sz="2400" dirty="0"/>
              <a:t>·</a:t>
            </a: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043608" y="4299942"/>
            <a:ext cx="1553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R : R → 2R·</a:t>
            </a:r>
            <a:endParaRPr lang="ru-RU" sz="2400" dirty="0"/>
          </a:p>
        </p:txBody>
      </p:sp>
      <p:grpSp>
        <p:nvGrpSpPr>
          <p:cNvPr id="40" name="Группа 39"/>
          <p:cNvGrpSpPr/>
          <p:nvPr/>
        </p:nvGrpSpPr>
        <p:grpSpPr>
          <a:xfrm>
            <a:off x="5292080" y="2110085"/>
            <a:ext cx="861846" cy="461665"/>
            <a:chOff x="5292080" y="2110085"/>
            <a:chExt cx="861846" cy="461665"/>
          </a:xfrm>
        </p:grpSpPr>
        <p:sp>
          <p:nvSpPr>
            <p:cNvPr id="36" name="TextBox 35"/>
            <p:cNvSpPr txBox="1"/>
            <p:nvPr/>
          </p:nvSpPr>
          <p:spPr>
            <a:xfrm>
              <a:off x="5292080" y="2110085"/>
              <a:ext cx="370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/>
                <a:t>А</a:t>
              </a:r>
              <a:endParaRPr lang="ru-RU" sz="24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580112" y="2263973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/>
                <a:t>•</a:t>
              </a:r>
              <a:endParaRPr lang="ru-RU" sz="14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580112" y="2139702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/>
                <a:t>•</a:t>
              </a:r>
              <a:endParaRPr lang="ru-RU" sz="14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796136" y="2110085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/>
                <a:t>В</a:t>
              </a:r>
            </a:p>
          </p:txBody>
        </p:sp>
      </p:grpSp>
      <p:cxnSp>
        <p:nvCxnSpPr>
          <p:cNvPr id="42" name="Прямая со стрелкой 41"/>
          <p:cNvCxnSpPr/>
          <p:nvPr/>
        </p:nvCxnSpPr>
        <p:spPr>
          <a:xfrm>
            <a:off x="6156176" y="2355726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228184" y="1995686"/>
            <a:ext cx="1265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/>
              <a:t>гетеролиз</a:t>
            </a:r>
            <a:endParaRPr lang="ru-RU" sz="2000" dirty="0"/>
          </a:p>
        </p:txBody>
      </p:sp>
      <p:grpSp>
        <p:nvGrpSpPr>
          <p:cNvPr id="44" name="Группа 43"/>
          <p:cNvGrpSpPr/>
          <p:nvPr/>
        </p:nvGrpSpPr>
        <p:grpSpPr>
          <a:xfrm>
            <a:off x="7668344" y="2067694"/>
            <a:ext cx="861846" cy="504056"/>
            <a:chOff x="5292080" y="2067694"/>
            <a:chExt cx="861846" cy="504056"/>
          </a:xfrm>
        </p:grpSpPr>
        <p:sp>
          <p:nvSpPr>
            <p:cNvPr id="45" name="TextBox 44"/>
            <p:cNvSpPr txBox="1"/>
            <p:nvPr/>
          </p:nvSpPr>
          <p:spPr>
            <a:xfrm>
              <a:off x="5292080" y="2110085"/>
              <a:ext cx="370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/>
                <a:t>А</a:t>
              </a:r>
              <a:endParaRPr lang="ru-RU" sz="24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436096" y="2067694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/>
                <a:t>+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96136" y="2110085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/>
                <a:t>В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8316416" y="2067694"/>
            <a:ext cx="239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-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956376" y="211008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+</a:t>
            </a:r>
            <a:endParaRPr lang="ru-RU" sz="24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7452320" y="2499742"/>
            <a:ext cx="858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катион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44408" y="2499742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анион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859782"/>
            <a:ext cx="2341076" cy="2076933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5178283" y="3112169"/>
            <a:ext cx="1735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</a:t>
            </a:r>
            <a:r>
              <a:rPr lang="en-US" sz="1600" baseline="-25000" dirty="0"/>
              <a:t>2</a:t>
            </a:r>
            <a:r>
              <a:rPr lang="en-US" sz="1600" dirty="0"/>
              <a:t>O ↔ H</a:t>
            </a:r>
            <a:r>
              <a:rPr lang="en-US" sz="1600" baseline="30000" dirty="0"/>
              <a:t>+</a:t>
            </a:r>
            <a:r>
              <a:rPr lang="en-US" sz="1600" dirty="0"/>
              <a:t> + OH</a:t>
            </a:r>
            <a:r>
              <a:rPr lang="en-US" sz="1600" baseline="30000" dirty="0"/>
              <a:t>-</a:t>
            </a:r>
            <a:endParaRPr lang="ru-RU" sz="1600" dirty="0"/>
          </a:p>
          <a:p>
            <a:r>
              <a:rPr lang="en-US" sz="1600" dirty="0"/>
              <a:t>CH</a:t>
            </a:r>
            <a:r>
              <a:rPr lang="en-US" sz="1600" baseline="-25000" dirty="0"/>
              <a:t>3</a:t>
            </a:r>
            <a:r>
              <a:rPr lang="en-US" sz="1600" dirty="0"/>
              <a:t>Cl → CH</a:t>
            </a:r>
            <a:r>
              <a:rPr lang="en-US" sz="1600" baseline="-25000" dirty="0"/>
              <a:t>3</a:t>
            </a:r>
            <a:r>
              <a:rPr lang="en-US" sz="1600" baseline="30000" dirty="0"/>
              <a:t>+</a:t>
            </a:r>
            <a:r>
              <a:rPr lang="en-US" sz="1600" dirty="0"/>
              <a:t> + </a:t>
            </a:r>
            <a:r>
              <a:rPr lang="en-US" sz="1600" dirty="0" err="1"/>
              <a:t>Cl</a:t>
            </a:r>
            <a:r>
              <a:rPr lang="en-US" sz="1600" baseline="30000" dirty="0"/>
              <a:t>-</a:t>
            </a:r>
            <a:endParaRPr lang="ru-RU" sz="1600" dirty="0"/>
          </a:p>
        </p:txBody>
      </p:sp>
      <p:pic>
        <p:nvPicPr>
          <p:cNvPr id="2052" name="Picture 4" descr="http://dic.academic.ru/pictures/wiki/files/67/Chloromethane-3D-vd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51870"/>
            <a:ext cx="417749" cy="37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55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5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43" grpId="0"/>
      <p:bldP spid="49" grpId="0"/>
      <p:bldP spid="41" grpId="0"/>
      <p:bldP spid="53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b.ru/misc/i/gallery/25789/634778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-108520" y="339502"/>
            <a:ext cx="4572000" cy="864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 зависимости от природы атакующего реагента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1203598"/>
            <a:ext cx="2396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Нуклеофильные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652120" y="1131590"/>
            <a:ext cx="2501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Электрофильные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8241" y="1707654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Реагент – </a:t>
            </a:r>
            <a:r>
              <a:rPr lang="ru-RU" sz="2000" b="1" dirty="0" err="1" smtClean="0"/>
              <a:t>нуклеофил</a:t>
            </a:r>
            <a:r>
              <a:rPr lang="ru-RU" sz="2000" dirty="0" smtClean="0"/>
              <a:t> (предоставляет пару электронов).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558562"/>
            <a:ext cx="4320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CH</a:t>
            </a:r>
            <a:r>
              <a:rPr lang="en-US" sz="2000" b="1" baseline="-25000" dirty="0"/>
              <a:t>3</a:t>
            </a:r>
            <a:r>
              <a:rPr lang="en-US" sz="2000" b="1" dirty="0"/>
              <a:t> – Br +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Na</a:t>
            </a:r>
            <a:r>
              <a:rPr lang="en-US" sz="2000" b="1" baseline="30000" dirty="0" err="1">
                <a:solidFill>
                  <a:srgbClr val="C00000"/>
                </a:solidFill>
              </a:rPr>
              <a:t>+</a:t>
            </a:r>
            <a:r>
              <a:rPr lang="en-US" sz="2000" b="1" dirty="0" err="1">
                <a:solidFill>
                  <a:srgbClr val="C00000"/>
                </a:solidFill>
              </a:rPr>
              <a:t>OH</a:t>
            </a:r>
            <a:r>
              <a:rPr lang="en-US" sz="2000" b="1" baseline="30000" dirty="0">
                <a:solidFill>
                  <a:srgbClr val="C00000"/>
                </a:solidFill>
              </a:rPr>
              <a:t>-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/>
              <a:t>→ CH</a:t>
            </a:r>
            <a:r>
              <a:rPr lang="en-US" sz="2000" b="1" baseline="-25000" dirty="0"/>
              <a:t>3</a:t>
            </a:r>
            <a:r>
              <a:rPr lang="en-US" sz="2000" b="1" dirty="0"/>
              <a:t> – OH </a:t>
            </a:r>
            <a:r>
              <a:rPr lang="en-US" sz="2000" b="1" dirty="0" smtClean="0"/>
              <a:t>+ </a:t>
            </a:r>
            <a:r>
              <a:rPr lang="en-US" sz="2000" b="1" dirty="0" err="1"/>
              <a:t>Na</a:t>
            </a:r>
            <a:r>
              <a:rPr lang="en-US" sz="2000" b="1" baseline="30000" dirty="0" err="1"/>
              <a:t>+</a:t>
            </a:r>
            <a:r>
              <a:rPr lang="en-US" sz="2000" b="1" dirty="0" err="1"/>
              <a:t>Br</a:t>
            </a:r>
            <a:r>
              <a:rPr lang="en-US" sz="2000" b="1" baseline="30000" dirty="0"/>
              <a:t>-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64142" y="1707654"/>
            <a:ext cx="4028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Реагент – </a:t>
            </a:r>
            <a:r>
              <a:rPr lang="ru-RU" sz="2000" b="1" dirty="0" err="1" smtClean="0"/>
              <a:t>электрофил</a:t>
            </a:r>
            <a:r>
              <a:rPr lang="ru-RU" sz="2000" dirty="0" smtClean="0"/>
              <a:t> (имеет свободную </a:t>
            </a:r>
            <a:r>
              <a:rPr lang="ru-RU" sz="2000" dirty="0" err="1" smtClean="0"/>
              <a:t>орбиталь</a:t>
            </a:r>
            <a:r>
              <a:rPr lang="ru-RU" sz="2000" dirty="0" smtClean="0"/>
              <a:t>).</a:t>
            </a:r>
            <a:endParaRPr lang="ru-RU" sz="2000" dirty="0"/>
          </a:p>
        </p:txBody>
      </p:sp>
      <p:pic>
        <p:nvPicPr>
          <p:cNvPr id="3074" name="Picture 2" descr="https://upload.wikimedia.org/wikipedia/commons/thumb/4/44/AromaticNitrationMechanism.svg/523px-AromaticNitrationMechanism.sv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942"/>
          <a:stretch/>
        </p:blipFill>
        <p:spPr bwMode="auto">
          <a:xfrm>
            <a:off x="4714206" y="2355726"/>
            <a:ext cx="439696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51520" y="3579862"/>
            <a:ext cx="44116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H</a:t>
            </a:r>
            <a:r>
              <a:rPr lang="en-US" sz="2400" b="1" baseline="-25000" dirty="0">
                <a:solidFill>
                  <a:srgbClr val="002060"/>
                </a:solidFill>
              </a:rPr>
              <a:t>2</a:t>
            </a:r>
            <a:r>
              <a:rPr lang="en-US" sz="2400" b="1" dirty="0">
                <a:solidFill>
                  <a:srgbClr val="002060"/>
                </a:solidFill>
              </a:rPr>
              <a:t>O, F</a:t>
            </a:r>
            <a:r>
              <a:rPr lang="en-US" sz="2400" b="1" baseline="30000" dirty="0">
                <a:solidFill>
                  <a:srgbClr val="002060"/>
                </a:solidFill>
              </a:rPr>
              <a:t>-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Cl</a:t>
            </a:r>
            <a:r>
              <a:rPr lang="en-US" sz="2400" b="1" baseline="30000" dirty="0">
                <a:solidFill>
                  <a:srgbClr val="002060"/>
                </a:solidFill>
              </a:rPr>
              <a:t>-</a:t>
            </a:r>
            <a:r>
              <a:rPr lang="en-US" sz="2400" b="1" dirty="0">
                <a:solidFill>
                  <a:srgbClr val="002060"/>
                </a:solidFill>
              </a:rPr>
              <a:t>, Br</a:t>
            </a:r>
            <a:r>
              <a:rPr lang="en-US" sz="2400" b="1" baseline="30000" dirty="0">
                <a:solidFill>
                  <a:srgbClr val="002060"/>
                </a:solidFill>
              </a:rPr>
              <a:t>-</a:t>
            </a:r>
            <a:r>
              <a:rPr lang="en-US" sz="2400" b="1" dirty="0">
                <a:solidFill>
                  <a:srgbClr val="002060"/>
                </a:solidFill>
              </a:rPr>
              <a:t>, NH</a:t>
            </a:r>
            <a:r>
              <a:rPr lang="en-US" sz="2400" b="1" baseline="-25000" dirty="0">
                <a:solidFill>
                  <a:srgbClr val="002060"/>
                </a:solidFill>
              </a:rPr>
              <a:t>3</a:t>
            </a:r>
            <a:r>
              <a:rPr lang="en-US" sz="2400" b="1" dirty="0">
                <a:solidFill>
                  <a:srgbClr val="002060"/>
                </a:solidFill>
              </a:rPr>
              <a:t>, OH</a:t>
            </a:r>
            <a:r>
              <a:rPr lang="en-US" sz="2400" b="1" baseline="30000" dirty="0">
                <a:solidFill>
                  <a:srgbClr val="002060"/>
                </a:solidFill>
              </a:rPr>
              <a:t>-</a:t>
            </a:r>
            <a:r>
              <a:rPr lang="en-US" sz="2400" b="1" dirty="0">
                <a:solidFill>
                  <a:srgbClr val="002060"/>
                </a:solidFill>
              </a:rPr>
              <a:t>, CN</a:t>
            </a:r>
            <a:r>
              <a:rPr lang="en-US" sz="2400" b="1" baseline="30000" dirty="0">
                <a:solidFill>
                  <a:srgbClr val="002060"/>
                </a:solidFill>
              </a:rPr>
              <a:t>-</a:t>
            </a:r>
            <a:r>
              <a:rPr lang="en-US" sz="2400" b="1" dirty="0">
                <a:solidFill>
                  <a:srgbClr val="002060"/>
                </a:solidFill>
              </a:rPr>
              <a:t>, RO</a:t>
            </a:r>
            <a:r>
              <a:rPr lang="en-US" sz="2400" b="1" baseline="30000" dirty="0">
                <a:solidFill>
                  <a:srgbClr val="002060"/>
                </a:solidFill>
              </a:rPr>
              <a:t>-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237492" y="4011910"/>
            <a:ext cx="4320480" cy="576064"/>
          </a:xfrm>
          <a:prstGeom prst="rightArrow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55576" y="4443958"/>
            <a:ext cx="3320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Возрастает сила </a:t>
            </a:r>
            <a:r>
              <a:rPr lang="ru-RU" sz="2000" dirty="0" err="1" smtClean="0"/>
              <a:t>нуклеофила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148064" y="3579862"/>
            <a:ext cx="35189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H</a:t>
            </a:r>
            <a:r>
              <a:rPr lang="en-US" sz="2400" b="1" baseline="30000" dirty="0">
                <a:solidFill>
                  <a:srgbClr val="002060"/>
                </a:solidFill>
              </a:rPr>
              <a:t>+</a:t>
            </a:r>
            <a:r>
              <a:rPr lang="en-US" sz="2400" b="1" dirty="0">
                <a:solidFill>
                  <a:srgbClr val="002060"/>
                </a:solidFill>
              </a:rPr>
              <a:t>, CH</a:t>
            </a:r>
            <a:r>
              <a:rPr lang="en-US" sz="2400" b="1" baseline="-25000" dirty="0">
                <a:solidFill>
                  <a:srgbClr val="002060"/>
                </a:solidFill>
              </a:rPr>
              <a:t>3</a:t>
            </a:r>
            <a:r>
              <a:rPr lang="en-US" sz="2400" b="1" baseline="30000" dirty="0">
                <a:solidFill>
                  <a:srgbClr val="002060"/>
                </a:solidFill>
              </a:rPr>
              <a:t>+</a:t>
            </a:r>
            <a:r>
              <a:rPr lang="en-US" sz="2400" b="1" dirty="0">
                <a:solidFill>
                  <a:srgbClr val="002060"/>
                </a:solidFill>
              </a:rPr>
              <a:t>, NO</a:t>
            </a:r>
            <a:r>
              <a:rPr lang="en-US" sz="2400" b="1" baseline="-25000" dirty="0">
                <a:solidFill>
                  <a:srgbClr val="002060"/>
                </a:solidFill>
              </a:rPr>
              <a:t>2</a:t>
            </a:r>
            <a:r>
              <a:rPr lang="en-US" sz="2400" b="1" baseline="30000" dirty="0">
                <a:solidFill>
                  <a:srgbClr val="002060"/>
                </a:solidFill>
              </a:rPr>
              <a:t>+</a:t>
            </a:r>
            <a:r>
              <a:rPr lang="en-US" sz="2400" b="1" dirty="0">
                <a:solidFill>
                  <a:srgbClr val="002060"/>
                </a:solidFill>
              </a:rPr>
              <a:t>, ZnCl</a:t>
            </a:r>
            <a:r>
              <a:rPr lang="en-US" sz="2400" b="1" baseline="-25000" dirty="0">
                <a:solidFill>
                  <a:srgbClr val="002060"/>
                </a:solidFill>
              </a:rPr>
              <a:t>2</a:t>
            </a:r>
            <a:r>
              <a:rPr lang="en-US" sz="2400" b="1" dirty="0">
                <a:solidFill>
                  <a:srgbClr val="002060"/>
                </a:solidFill>
              </a:rPr>
              <a:t>, AlCl</a:t>
            </a:r>
            <a:r>
              <a:rPr lang="en-US" sz="2400" b="1" baseline="-25000" dirty="0">
                <a:solidFill>
                  <a:srgbClr val="002060"/>
                </a:solidFill>
              </a:rPr>
              <a:t>3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/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1473</Words>
  <Application>Microsoft Office PowerPoint</Application>
  <PresentationFormat>Экран (16:9)</PresentationFormat>
  <Paragraphs>214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 Math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CompEdu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Семинякина Елена Борисовна</cp:lastModifiedBy>
  <cp:revision>37</cp:revision>
  <dcterms:created xsi:type="dcterms:W3CDTF">2015-04-10T15:46:05Z</dcterms:created>
  <dcterms:modified xsi:type="dcterms:W3CDTF">2020-05-22T07:46:18Z</dcterms:modified>
</cp:coreProperties>
</file>